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60" autoAdjust="0"/>
  </p:normalViewPr>
  <p:slideViewPr>
    <p:cSldViewPr snapToGrid="0" snapToObjects="1">
      <p:cViewPr varScale="1">
        <p:scale>
          <a:sx n="124" d="100"/>
          <a:sy n="124" d="100"/>
        </p:scale>
        <p:origin x="-120" y="-1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62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16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66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964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28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80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50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81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562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74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將圖片拖曳至版面配置區或按一下圖示以新增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61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BD06-284C-7C49-8FC8-AFF4D3854353}" type="datetimeFigureOut">
              <a:rPr kumimoji="1" lang="zh-TW" altLang="en-US" smtClean="0"/>
              <a:t>17/6/28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82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5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2018"/>
          </a:xfrm>
        </p:spPr>
        <p:txBody>
          <a:bodyPr>
            <a:noAutofit/>
          </a:bodyPr>
          <a:lstStyle/>
          <a:p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2000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-2014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年透析</a:t>
            </a:r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患者開始透析之</a:t>
            </a: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平均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年齡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歲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)(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依性別或透析模式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1779218"/>
            <a:ext cx="8229593" cy="4167922"/>
          </a:xfrm>
        </p:spPr>
      </p:pic>
    </p:spTree>
    <p:extLst>
      <p:ext uri="{BB962C8B-B14F-4D97-AF65-F5344CB8AC3E}">
        <p14:creationId xmlns:p14="http://schemas.microsoft.com/office/powerpoint/2010/main" val="269065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2018"/>
          </a:xfrm>
        </p:spPr>
        <p:txBody>
          <a:bodyPr>
            <a:noAutofit/>
          </a:bodyPr>
          <a:lstStyle/>
          <a:p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透析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患者開始透析之平均年齡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歲</a:t>
            </a: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en-US" altLang="zh-TW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1781661"/>
            <a:ext cx="8229593" cy="4163036"/>
          </a:xfrm>
        </p:spPr>
      </p:pic>
    </p:spTree>
    <p:extLst>
      <p:ext uri="{BB962C8B-B14F-4D97-AF65-F5344CB8AC3E}">
        <p14:creationId xmlns:p14="http://schemas.microsoft.com/office/powerpoint/2010/main" val="163431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2018"/>
          </a:xfrm>
        </p:spPr>
        <p:txBody>
          <a:bodyPr>
            <a:noAutofit/>
          </a:bodyPr>
          <a:lstStyle/>
          <a:p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透析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患者開始透析之平均年齡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歲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)(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en-US" altLang="zh-TW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7" y="1781661"/>
            <a:ext cx="8219945" cy="4163035"/>
          </a:xfrm>
        </p:spPr>
      </p:pic>
    </p:spTree>
    <p:extLst>
      <p:ext uri="{BB962C8B-B14F-4D97-AF65-F5344CB8AC3E}">
        <p14:creationId xmlns:p14="http://schemas.microsoft.com/office/powerpoint/2010/main" val="264164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97954" cy="1322018"/>
          </a:xfrm>
        </p:spPr>
        <p:txBody>
          <a:bodyPr>
            <a:noAutofit/>
          </a:bodyPr>
          <a:lstStyle/>
          <a:p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透析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患者開始透析之平均年齡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歲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)(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依透析模式</a:t>
            </a: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en-US" altLang="zh-TW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8" y="1781661"/>
            <a:ext cx="8219943" cy="4163035"/>
          </a:xfrm>
        </p:spPr>
      </p:pic>
    </p:spTree>
    <p:extLst>
      <p:ext uri="{BB962C8B-B14F-4D97-AF65-F5344CB8AC3E}">
        <p14:creationId xmlns:p14="http://schemas.microsoft.com/office/powerpoint/2010/main" val="385943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2018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2012-2014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年台灣地區平均透析發生率</a:t>
            </a:r>
            <a:endParaRPr kumimoji="1" lang="en-US" altLang="zh-TW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8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4" y="1314299"/>
            <a:ext cx="5175312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984344" y="5866575"/>
            <a:ext cx="5175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資料來源：腎臟醫學會。</a:t>
            </a:r>
          </a:p>
          <a:p>
            <a:r>
              <a:rPr lang="zh-CN" altLang="en-US" sz="1000" dirty="0"/>
              <a:t>註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r>
              <a:rPr lang="en-US" altLang="zh-CN" sz="1000" dirty="0" smtClean="0"/>
              <a:t>1</a:t>
            </a:r>
            <a:r>
              <a:rPr lang="en-US" altLang="zh-CN" sz="1000" dirty="0"/>
              <a:t>.</a:t>
            </a:r>
            <a:r>
              <a:rPr lang="zh-TW" altLang="en-US" sz="1000" dirty="0"/>
              <a:t>	縣市透析發生率</a:t>
            </a:r>
            <a:r>
              <a:rPr lang="en-US" altLang="zh-TW" sz="1000" dirty="0"/>
              <a:t>=</a:t>
            </a:r>
            <a:r>
              <a:rPr lang="zh-TW" altLang="en-US" sz="1000" dirty="0"/>
              <a:t>透析患者居住所在縣市的透析發生人數</a:t>
            </a:r>
            <a:r>
              <a:rPr lang="en-US" altLang="zh-TW" sz="1000" dirty="0"/>
              <a:t>/</a:t>
            </a:r>
            <a:r>
              <a:rPr lang="zh-TW" altLang="en-US" sz="1000" dirty="0"/>
              <a:t>該縣市人口數*</a:t>
            </a:r>
            <a:r>
              <a:rPr lang="en-US" altLang="zh-TW" sz="1000" dirty="0"/>
              <a:t>10</a:t>
            </a:r>
            <a:r>
              <a:rPr lang="en-US" altLang="zh-TW" sz="1000" baseline="30000" dirty="0"/>
              <a:t>6</a:t>
            </a:r>
            <a:r>
              <a:rPr lang="zh-CN" altLang="en-US" sz="1000" dirty="0"/>
              <a:t>。</a:t>
            </a:r>
          </a:p>
          <a:p>
            <a:r>
              <a:rPr lang="en-US" altLang="zh-CN" sz="1000" dirty="0"/>
              <a:t>2.</a:t>
            </a:r>
            <a:r>
              <a:rPr lang="zh-TW" altLang="en-US" sz="1000" dirty="0"/>
              <a:t>	平均透析發生率</a:t>
            </a:r>
            <a:r>
              <a:rPr lang="en-US" altLang="zh-TW" sz="1000" dirty="0"/>
              <a:t>=2012-2014</a:t>
            </a:r>
            <a:r>
              <a:rPr lang="zh-TW" altLang="en-US" sz="1000" dirty="0"/>
              <a:t>透析發生率的加總</a:t>
            </a:r>
            <a:r>
              <a:rPr lang="en-US" altLang="zh-TW" sz="1000" dirty="0"/>
              <a:t>/3</a:t>
            </a:r>
            <a:r>
              <a:rPr lang="zh-TW" altLang="en-US" sz="1000" dirty="0"/>
              <a:t>（年）。</a:t>
            </a:r>
          </a:p>
          <a:p>
            <a:r>
              <a:rPr lang="en-US" altLang="zh-TW" sz="1000" dirty="0"/>
              <a:t>3.</a:t>
            </a:r>
            <a:r>
              <a:rPr lang="zh-TW" altLang="en-US" sz="1000" dirty="0"/>
              <a:t>	單位：人</a:t>
            </a:r>
            <a:r>
              <a:rPr lang="en-US" altLang="zh-TW" sz="1000" dirty="0"/>
              <a:t>/</a:t>
            </a:r>
            <a:r>
              <a:rPr lang="zh-TW" altLang="en-US" sz="1000" dirty="0"/>
              <a:t>每百萬人口</a:t>
            </a:r>
            <a:r>
              <a:rPr lang="zh-TW" altLang="en-US" sz="1000" dirty="0" smtClean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2214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2018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2012-2014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年台灣地區年齡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標準化平均透析發生率</a:t>
            </a:r>
            <a:endParaRPr kumimoji="1" lang="en-US" altLang="zh-TW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4" y="1314299"/>
            <a:ext cx="5175312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984344" y="5866575"/>
            <a:ext cx="5175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資料來源：腎臟醫學會。</a:t>
            </a:r>
          </a:p>
          <a:p>
            <a:r>
              <a:rPr lang="zh-CN" altLang="en-US" sz="1000" dirty="0"/>
              <a:t>註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r>
              <a:rPr lang="en-US" altLang="zh-CN" sz="1000" dirty="0" smtClean="0"/>
              <a:t>1</a:t>
            </a:r>
            <a:r>
              <a:rPr lang="en-US" altLang="zh-CN" sz="1000" dirty="0"/>
              <a:t>.	</a:t>
            </a:r>
            <a:r>
              <a:rPr lang="zh-CN" altLang="en-US" sz="1000" dirty="0"/>
              <a:t>以</a:t>
            </a:r>
            <a:r>
              <a:rPr lang="pt-BR" altLang="zh-CN" sz="1000" dirty="0"/>
              <a:t>WHO 2000</a:t>
            </a:r>
            <a:r>
              <a:rPr lang="zh-TW" altLang="en-US" sz="1000" dirty="0"/>
              <a:t>年世界人口結構進行年齡標準化。</a:t>
            </a:r>
          </a:p>
          <a:p>
            <a:r>
              <a:rPr lang="en-US" altLang="zh-TW" sz="1000" dirty="0"/>
              <a:t>2.</a:t>
            </a:r>
            <a:r>
              <a:rPr lang="zh-TW" altLang="en-US" sz="1000" dirty="0"/>
              <a:t>	標準化平均透析發生率</a:t>
            </a:r>
            <a:r>
              <a:rPr lang="en-US" altLang="zh-TW" sz="1000" dirty="0"/>
              <a:t>=2012-2014</a:t>
            </a:r>
            <a:r>
              <a:rPr lang="zh-TW" altLang="en-US" sz="1000" dirty="0"/>
              <a:t>標準化透析發生率的加總</a:t>
            </a:r>
            <a:r>
              <a:rPr lang="en-US" altLang="zh-TW" sz="1000" dirty="0"/>
              <a:t>/3</a:t>
            </a:r>
            <a:r>
              <a:rPr lang="zh-TW" altLang="en-US" sz="1000" dirty="0"/>
              <a:t>（年）。</a:t>
            </a:r>
          </a:p>
          <a:p>
            <a:r>
              <a:rPr lang="en-US" altLang="zh-TW" sz="1000" dirty="0"/>
              <a:t>3.</a:t>
            </a:r>
            <a:r>
              <a:rPr lang="zh-TW" altLang="en-US" sz="1000" dirty="0"/>
              <a:t>	單位：人</a:t>
            </a:r>
            <a:r>
              <a:rPr lang="en-US" altLang="zh-TW" sz="1000" dirty="0"/>
              <a:t>/</a:t>
            </a:r>
            <a:r>
              <a:rPr lang="zh-TW" altLang="en-US" sz="1000" dirty="0"/>
              <a:t>每百萬人口。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8125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2018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2012-2014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年台灣地區平均透析發生率</a:t>
            </a:r>
            <a:endParaRPr kumimoji="1" lang="en-US" altLang="zh-TW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8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4" y="1314299"/>
            <a:ext cx="5175312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984343" y="5866575"/>
            <a:ext cx="7159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資料來源：台灣健保資料庫。</a:t>
            </a:r>
          </a:p>
          <a:p>
            <a:r>
              <a:rPr lang="zh-CN" altLang="en-US" sz="1000" dirty="0"/>
              <a:t>註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r>
              <a:rPr lang="en-US" altLang="zh-CN" sz="1000" dirty="0" smtClean="0"/>
              <a:t>1</a:t>
            </a:r>
            <a:r>
              <a:rPr lang="en-US" altLang="zh-CN" sz="1000" dirty="0"/>
              <a:t>.	</a:t>
            </a:r>
            <a:r>
              <a:rPr lang="zh-CN" altLang="en-US" sz="1000" dirty="0"/>
              <a:t>縣市透析發生率</a:t>
            </a:r>
            <a:r>
              <a:rPr lang="en-US" altLang="zh-CN" sz="1000" dirty="0"/>
              <a:t>=</a:t>
            </a:r>
            <a:r>
              <a:rPr lang="zh-CN" altLang="en-US" sz="1000" dirty="0"/>
              <a:t>透析前一年最常去看的非腎臟科醫療院所所在縣市的透析發生人數</a:t>
            </a:r>
            <a:r>
              <a:rPr lang="en-US" altLang="zh-CN" sz="1000" dirty="0"/>
              <a:t>/</a:t>
            </a:r>
            <a:r>
              <a:rPr lang="zh-CN" altLang="en-US" sz="1000" dirty="0"/>
              <a:t>該縣市人口數*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</a:p>
          <a:p>
            <a:r>
              <a:rPr lang="en-US" altLang="zh-CN" sz="1000" dirty="0"/>
              <a:t>2.	</a:t>
            </a:r>
            <a:r>
              <a:rPr lang="zh-CN" altLang="en-US" sz="1000" dirty="0"/>
              <a:t>平均透析發生率</a:t>
            </a:r>
            <a:r>
              <a:rPr lang="en-US" altLang="zh-CN" sz="1000" dirty="0"/>
              <a:t>=2012-2014</a:t>
            </a:r>
            <a:r>
              <a:rPr lang="zh-CN" altLang="en-US" sz="1000" dirty="0"/>
              <a:t>透析發生率的加總</a:t>
            </a:r>
            <a:r>
              <a:rPr lang="en-US" altLang="zh-CN" sz="1000" dirty="0"/>
              <a:t>/3</a:t>
            </a:r>
            <a:r>
              <a:rPr lang="zh-CN" altLang="en-US" sz="1000" dirty="0"/>
              <a:t>（年）。</a:t>
            </a:r>
          </a:p>
          <a:p>
            <a:r>
              <a:rPr lang="en-US" altLang="zh-CN" sz="1000" dirty="0"/>
              <a:t>3.	</a:t>
            </a:r>
            <a:r>
              <a:rPr lang="zh-CN" altLang="en-US" sz="1000" dirty="0"/>
              <a:t>單位：人</a:t>
            </a:r>
            <a:r>
              <a:rPr lang="en-US" altLang="zh-CN" sz="1000" dirty="0"/>
              <a:t>/</a:t>
            </a:r>
            <a:r>
              <a:rPr lang="zh-CN" altLang="en-US" sz="1000" dirty="0"/>
              <a:t>每百萬人口。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7778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2018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2012-2014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年台灣地區性別</a:t>
            </a:r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年齡</a:t>
            </a: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標準化平均透析發生率</a:t>
            </a:r>
            <a:endParaRPr kumimoji="1" lang="en-US" altLang="zh-TW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7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4" y="1314299"/>
            <a:ext cx="5175312" cy="4525963"/>
          </a:xfrm>
        </p:spPr>
      </p:pic>
      <p:sp>
        <p:nvSpPr>
          <p:cNvPr id="4" name="文字方塊 3"/>
          <p:cNvSpPr txBox="1"/>
          <p:nvPr/>
        </p:nvSpPr>
        <p:spPr>
          <a:xfrm>
            <a:off x="1984344" y="5866575"/>
            <a:ext cx="6702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資料來源：台灣健保資料庫。</a:t>
            </a:r>
          </a:p>
          <a:p>
            <a:r>
              <a:rPr lang="zh-CN" altLang="en-US" sz="1000" dirty="0"/>
              <a:t>註</a:t>
            </a:r>
            <a:r>
              <a:rPr lang="zh-CN" altLang="en-US" sz="1000" dirty="0" smtClean="0"/>
              <a:t>：</a:t>
            </a:r>
            <a:endParaRPr lang="en-US" altLang="zh-CN" sz="1000" dirty="0" smtClean="0"/>
          </a:p>
          <a:p>
            <a:r>
              <a:rPr lang="en-US" altLang="zh-CN" sz="1000" dirty="0" smtClean="0"/>
              <a:t>1</a:t>
            </a:r>
            <a:r>
              <a:rPr lang="en-US" altLang="zh-CN" sz="1000" dirty="0"/>
              <a:t>.	</a:t>
            </a:r>
            <a:r>
              <a:rPr lang="zh-CN" altLang="en-US" sz="1000" dirty="0"/>
              <a:t>以西元</a:t>
            </a:r>
            <a:r>
              <a:rPr lang="en-US" altLang="zh-CN" sz="1000" dirty="0"/>
              <a:t>2000</a:t>
            </a:r>
            <a:r>
              <a:rPr lang="zh-CN" altLang="en-US" sz="1000" dirty="0"/>
              <a:t>年台灣人口進行標準化，校正性別與年齡。</a:t>
            </a:r>
          </a:p>
          <a:p>
            <a:r>
              <a:rPr lang="en-US" altLang="zh-CN" sz="1000" dirty="0"/>
              <a:t>2.	</a:t>
            </a:r>
            <a:r>
              <a:rPr lang="zh-CN" altLang="en-US" sz="1000" dirty="0"/>
              <a:t>標準化平均透析發生率</a:t>
            </a:r>
            <a:r>
              <a:rPr lang="en-US" altLang="zh-CN" sz="1000" dirty="0"/>
              <a:t>=2012-2014</a:t>
            </a:r>
            <a:r>
              <a:rPr lang="zh-CN" altLang="en-US" sz="1000" dirty="0"/>
              <a:t>標準化透析發生率的加總</a:t>
            </a:r>
            <a:r>
              <a:rPr lang="en-US" altLang="zh-CN" sz="1000" dirty="0"/>
              <a:t>/3</a:t>
            </a:r>
            <a:r>
              <a:rPr lang="zh-CN" altLang="en-US" sz="1000" dirty="0"/>
              <a:t>（年）。</a:t>
            </a:r>
          </a:p>
          <a:p>
            <a:r>
              <a:rPr lang="en-US" altLang="zh-CN" sz="1000" dirty="0"/>
              <a:t>3.	</a:t>
            </a:r>
            <a:r>
              <a:rPr lang="zh-CN" altLang="en-US" sz="1000" dirty="0"/>
              <a:t>單位：人</a:t>
            </a:r>
            <a:r>
              <a:rPr lang="en-US" altLang="zh-CN" sz="1000" dirty="0"/>
              <a:t>/</a:t>
            </a:r>
            <a:r>
              <a:rPr lang="zh-CN" altLang="en-US" sz="1000" dirty="0"/>
              <a:t>每百萬人口。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1487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腎病-表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5"/>
            <a:ext cx="8280000" cy="112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-956618"/>
            <a:ext cx="6480000" cy="87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透析粗發生率與年齡標準化發生率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78775"/>
            <a:ext cx="8229598" cy="4168812"/>
          </a:xfrm>
        </p:spPr>
      </p:pic>
      <p:sp>
        <p:nvSpPr>
          <p:cNvPr id="3" name="文字方塊 2"/>
          <p:cNvSpPr txBox="1"/>
          <p:nvPr/>
        </p:nvSpPr>
        <p:spPr>
          <a:xfrm>
            <a:off x="676007" y="6062999"/>
            <a:ext cx="8010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1.</a:t>
            </a:r>
            <a:r>
              <a:rPr lang="zh-TW" altLang="en-US" sz="1000" dirty="0"/>
              <a:t>	透析發生率</a:t>
            </a:r>
            <a:r>
              <a:rPr lang="en-US" altLang="zh-TW" sz="1000" dirty="0"/>
              <a:t>=</a:t>
            </a:r>
            <a:r>
              <a:rPr lang="zh-TW" altLang="en-US" sz="1000" dirty="0"/>
              <a:t>（當年）透析發生數</a:t>
            </a:r>
            <a:r>
              <a:rPr lang="en-US" altLang="zh-TW" sz="1000" dirty="0"/>
              <a:t>/</a:t>
            </a:r>
            <a:r>
              <a:rPr lang="zh-TW" altLang="en-US" sz="1000" dirty="0"/>
              <a:t>（當年）年底人口數*</a:t>
            </a:r>
            <a:r>
              <a:rPr lang="en-US" altLang="zh-TW" sz="1000" dirty="0"/>
              <a:t>10</a:t>
            </a:r>
            <a:r>
              <a:rPr lang="en-US" altLang="zh-TW" sz="1000" baseline="30000" dirty="0"/>
              <a:t>6</a:t>
            </a:r>
            <a:r>
              <a:rPr lang="zh-CN" altLang="en-US" sz="1000" dirty="0"/>
              <a:t>。</a:t>
            </a:r>
          </a:p>
          <a:p>
            <a:r>
              <a:rPr lang="en-US" altLang="zh-CN" sz="1000" dirty="0"/>
              <a:t>2.	</a:t>
            </a:r>
            <a:r>
              <a:rPr lang="zh-CN" altLang="en-US" sz="1000" dirty="0"/>
              <a:t>以</a:t>
            </a:r>
            <a:r>
              <a:rPr lang="pt-BR" altLang="zh-CN" sz="1000" dirty="0"/>
              <a:t>WHO 2000</a:t>
            </a:r>
            <a:r>
              <a:rPr lang="zh-TW" altLang="en-US" sz="1000" dirty="0"/>
              <a:t>年世界人口結構進行年齡標準化。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0896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-1443908"/>
            <a:ext cx="7200000" cy="97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-1443908"/>
            <a:ext cx="7200000" cy="97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透析粗發生率與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年齡標準化發生率（依性別）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78775"/>
            <a:ext cx="8229598" cy="4168812"/>
          </a:xfrm>
        </p:spPr>
      </p:pic>
      <p:sp>
        <p:nvSpPr>
          <p:cNvPr id="5" name="文字方塊 4"/>
          <p:cNvSpPr txBox="1"/>
          <p:nvPr/>
        </p:nvSpPr>
        <p:spPr>
          <a:xfrm>
            <a:off x="676007" y="6062999"/>
            <a:ext cx="8010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1.</a:t>
            </a:r>
            <a:r>
              <a:rPr lang="zh-TW" altLang="en-US" sz="1000" dirty="0"/>
              <a:t>	透析發生率</a:t>
            </a:r>
            <a:r>
              <a:rPr lang="en-US" altLang="zh-TW" sz="1000" dirty="0"/>
              <a:t>=</a:t>
            </a:r>
            <a:r>
              <a:rPr lang="zh-TW" altLang="en-US" sz="1000" dirty="0"/>
              <a:t>（當年性別）透析發生數</a:t>
            </a:r>
            <a:r>
              <a:rPr lang="en-US" altLang="zh-TW" sz="1000" dirty="0"/>
              <a:t>/</a:t>
            </a:r>
            <a:r>
              <a:rPr lang="zh-TW" altLang="en-US" sz="1000" dirty="0"/>
              <a:t>（當年性別）年底人口數*</a:t>
            </a:r>
            <a:r>
              <a:rPr lang="en-US" altLang="zh-TW" sz="1000" dirty="0"/>
              <a:t>10</a:t>
            </a:r>
            <a:r>
              <a:rPr lang="en-US" altLang="zh-TW" sz="1000" baseline="30000" dirty="0"/>
              <a:t>6</a:t>
            </a:r>
            <a:r>
              <a:rPr lang="zh-CN" altLang="en-US" sz="1000" dirty="0"/>
              <a:t>。</a:t>
            </a:r>
          </a:p>
          <a:p>
            <a:r>
              <a:rPr lang="en-US" altLang="zh-CN" sz="1000" dirty="0"/>
              <a:t>2.	</a:t>
            </a:r>
            <a:r>
              <a:rPr lang="zh-CN" altLang="en-US" sz="1000" dirty="0"/>
              <a:t>以</a:t>
            </a:r>
            <a:r>
              <a:rPr lang="pt-BR" altLang="zh-CN" sz="1000" dirty="0"/>
              <a:t>WHO 2000</a:t>
            </a:r>
            <a:r>
              <a:rPr lang="zh-TW" altLang="en-US" sz="1000" dirty="0"/>
              <a:t>年世界人口結構進行年齡標準化。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7149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透析發生率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（依性別、年齡別</a:t>
            </a:r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）</a:t>
            </a:r>
            <a:endParaRPr kumimoji="1" lang="zh-TW" altLang="en-US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9218"/>
            <a:ext cx="8229599" cy="4167924"/>
          </a:xfrm>
        </p:spPr>
      </p:pic>
      <p:sp>
        <p:nvSpPr>
          <p:cNvPr id="5" name="文字方塊 4"/>
          <p:cNvSpPr txBox="1"/>
          <p:nvPr/>
        </p:nvSpPr>
        <p:spPr>
          <a:xfrm>
            <a:off x="676007" y="6062999"/>
            <a:ext cx="8010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透析發生率</a:t>
            </a:r>
            <a:r>
              <a:rPr lang="en-US" altLang="zh-CN" sz="1000" dirty="0"/>
              <a:t>=</a:t>
            </a:r>
            <a:r>
              <a:rPr lang="zh-CN" altLang="en-US" sz="1000" dirty="0"/>
              <a:t>（當年性別．年齡別）透析發生數</a:t>
            </a:r>
            <a:r>
              <a:rPr lang="en-US" altLang="zh-CN" sz="1000" dirty="0"/>
              <a:t>/</a:t>
            </a:r>
            <a:r>
              <a:rPr lang="zh-CN" altLang="en-US" sz="1000" dirty="0"/>
              <a:t>（當年性別．年齡別）年底人口數*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6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6004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新發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透析患者主診斷為糖尿病比率（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%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）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79218"/>
            <a:ext cx="8229597" cy="4167924"/>
          </a:xfrm>
        </p:spPr>
      </p:pic>
      <p:sp>
        <p:nvSpPr>
          <p:cNvPr id="5" name="文字方塊 4"/>
          <p:cNvSpPr txBox="1"/>
          <p:nvPr/>
        </p:nvSpPr>
        <p:spPr>
          <a:xfrm>
            <a:off x="676007" y="6062999"/>
            <a:ext cx="8010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	</a:t>
            </a:r>
          </a:p>
          <a:p>
            <a:r>
              <a:rPr lang="zh-CN" altLang="en-US" sz="1000" dirty="0"/>
              <a:t>糖尿病（</a:t>
            </a:r>
            <a:r>
              <a:rPr lang="en-US" altLang="zh-CN" sz="1000" dirty="0"/>
              <a:t>ICD-9-CM</a:t>
            </a:r>
            <a:r>
              <a:rPr lang="zh-CN" altLang="en-US" sz="1000" dirty="0"/>
              <a:t>：</a:t>
            </a:r>
            <a:r>
              <a:rPr lang="en-US" altLang="zh-CN" sz="1000" dirty="0"/>
              <a:t>250, 357.2, 362.0x, 366.41</a:t>
            </a:r>
            <a:r>
              <a:rPr lang="zh-CN" altLang="en-US" sz="1000" dirty="0"/>
              <a:t>）：以開始透析前一年度之門、住診之主診斷為判斷依據，且符合住院</a:t>
            </a:r>
            <a:r>
              <a:rPr lang="en-US" altLang="zh-CN" sz="1000" dirty="0"/>
              <a:t>1</a:t>
            </a:r>
            <a:r>
              <a:rPr lang="zh-CN" altLang="en-US" sz="1000" dirty="0"/>
              <a:t>次或門診２次以上的定義。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7857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2018"/>
          </a:xfrm>
        </p:spPr>
        <p:txBody>
          <a:bodyPr>
            <a:noAutofit/>
          </a:bodyPr>
          <a:lstStyle/>
          <a:p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新發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透析患者主診斷為糖尿病比率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(%) </a:t>
            </a: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79218"/>
            <a:ext cx="8229597" cy="4167923"/>
          </a:xfrm>
        </p:spPr>
      </p:pic>
      <p:sp>
        <p:nvSpPr>
          <p:cNvPr id="5" name="文字方塊 4"/>
          <p:cNvSpPr txBox="1"/>
          <p:nvPr/>
        </p:nvSpPr>
        <p:spPr>
          <a:xfrm>
            <a:off x="676007" y="6062999"/>
            <a:ext cx="8010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糖尿病（</a:t>
            </a:r>
            <a:r>
              <a:rPr lang="en-US" altLang="zh-CN" sz="1000" dirty="0"/>
              <a:t>ICD-9-CM</a:t>
            </a:r>
            <a:r>
              <a:rPr lang="zh-TW" altLang="en-US" sz="1000" dirty="0"/>
              <a:t>：</a:t>
            </a:r>
            <a:r>
              <a:rPr lang="en-US" altLang="zh-TW" sz="1000" dirty="0"/>
              <a:t>250, 357.2,</a:t>
            </a:r>
            <a:r>
              <a:rPr lang="zh-TW" altLang="en-US" sz="1000" dirty="0"/>
              <a:t> </a:t>
            </a:r>
            <a:r>
              <a:rPr lang="en-US" altLang="zh-TW" sz="1000" dirty="0"/>
              <a:t>362.0x, 366.41</a:t>
            </a:r>
            <a:r>
              <a:rPr lang="zh-TW" altLang="en-US" sz="1000" dirty="0"/>
              <a:t>）：以開始透析前一年度之門、住診之主診斷為判斷依據，且符合住院</a:t>
            </a:r>
            <a:r>
              <a:rPr lang="en-US" altLang="zh-TW" sz="1000" dirty="0"/>
              <a:t>1</a:t>
            </a:r>
            <a:r>
              <a:rPr lang="zh-TW" altLang="en-US" sz="1000" dirty="0"/>
              <a:t>次或門診２次以上的定義。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9038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2018"/>
          </a:xfrm>
        </p:spPr>
        <p:txBody>
          <a:bodyPr>
            <a:noAutofit/>
          </a:bodyPr>
          <a:lstStyle/>
          <a:p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新發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透析患者使用腹膜透析比率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(%</a:t>
            </a: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779218"/>
            <a:ext cx="8229595" cy="4167923"/>
          </a:xfrm>
        </p:spPr>
      </p:pic>
      <p:sp>
        <p:nvSpPr>
          <p:cNvPr id="5" name="文字方塊 4"/>
          <p:cNvSpPr txBox="1"/>
          <p:nvPr/>
        </p:nvSpPr>
        <p:spPr>
          <a:xfrm>
            <a:off x="676007" y="6062999"/>
            <a:ext cx="8010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腹膜透析</a:t>
            </a:r>
            <a:r>
              <a:rPr lang="en-US" altLang="zh-CN" sz="1000" dirty="0"/>
              <a:t>---</a:t>
            </a:r>
          </a:p>
          <a:p>
            <a:r>
              <a:rPr lang="zh-TW" altLang="en-US" sz="1000" dirty="0"/>
              <a:t>開始連續門診透析三個月內至少有使用一次腹膜透析者。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304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607431" cy="1322018"/>
          </a:xfrm>
        </p:spPr>
        <p:txBody>
          <a:bodyPr>
            <a:noAutofit/>
          </a:bodyPr>
          <a:lstStyle/>
          <a:p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無糖尿病之新發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透析患者使用腹膜透析比率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779218"/>
            <a:ext cx="8229595" cy="4167922"/>
          </a:xfrm>
        </p:spPr>
      </p:pic>
      <p:sp>
        <p:nvSpPr>
          <p:cNvPr id="5" name="文字方塊 4"/>
          <p:cNvSpPr txBox="1"/>
          <p:nvPr/>
        </p:nvSpPr>
        <p:spPr>
          <a:xfrm>
            <a:off x="676007" y="6062999"/>
            <a:ext cx="8010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腹膜透析</a:t>
            </a:r>
            <a:r>
              <a:rPr lang="en-US" altLang="zh-CN" sz="1000" dirty="0"/>
              <a:t>---</a:t>
            </a:r>
          </a:p>
          <a:p>
            <a:r>
              <a:rPr lang="zh-TW" altLang="en-US" sz="1000" dirty="0"/>
              <a:t>開始連續門診透析三個月內至少有使用一次腹膜透析者。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3124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2018"/>
          </a:xfrm>
        </p:spPr>
        <p:txBody>
          <a:bodyPr>
            <a:noAutofit/>
          </a:bodyPr>
          <a:lstStyle/>
          <a:p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60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歲以下且無糖尿病之透析</a:t>
            </a:r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患者</a:t>
            </a: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使用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腹膜透析比率</a:t>
            </a:r>
            <a:r>
              <a:rPr kumimoji="1" lang="en-US" altLang="zh-TW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(%)(</a:t>
            </a:r>
            <a:r>
              <a:rPr kumimoji="1" lang="zh-TW" altLang="en-US" sz="3200" dirty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 smtClean="0">
                <a:solidFill>
                  <a:srgbClr val="00808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00808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779218"/>
            <a:ext cx="8229595" cy="4167922"/>
          </a:xfrm>
        </p:spPr>
      </p:pic>
      <p:sp>
        <p:nvSpPr>
          <p:cNvPr id="5" name="文字方塊 4"/>
          <p:cNvSpPr txBox="1"/>
          <p:nvPr/>
        </p:nvSpPr>
        <p:spPr>
          <a:xfrm>
            <a:off x="676007" y="6062999"/>
            <a:ext cx="8010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腹膜透析</a:t>
            </a:r>
            <a:r>
              <a:rPr lang="en-US" altLang="zh-CN" sz="1000" dirty="0"/>
              <a:t>---</a:t>
            </a:r>
          </a:p>
          <a:p>
            <a:r>
              <a:rPr lang="zh-TW" altLang="en-US" sz="1000" dirty="0"/>
              <a:t>開始連續門診透析三個月內至少有使用一次腹膜透析者。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16431657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預設佈景主題.thmx</Template>
  <TotalTime>319</TotalTime>
  <Words>273</Words>
  <Application>Microsoft Macintosh PowerPoint</Application>
  <PresentationFormat>如螢幕大小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預設佈景主題</vt:lpstr>
      <vt:lpstr>PowerPoint 簡報</vt:lpstr>
      <vt:lpstr>透析粗發生率與年齡標準化發生率</vt:lpstr>
      <vt:lpstr>透析粗發生率與年齡標準化發生率（依性別）</vt:lpstr>
      <vt:lpstr>透析發生率（依性別、年齡別）</vt:lpstr>
      <vt:lpstr>新發透析患者主診斷為糖尿病比率（%）</vt:lpstr>
      <vt:lpstr>新發透析患者主診斷為糖尿病比率(%)  (依年齡別)</vt:lpstr>
      <vt:lpstr>新發透析患者使用腹膜透析比率(%)</vt:lpstr>
      <vt:lpstr>無糖尿病之新發透析患者使用腹膜透析比率(%)(依年齡別)</vt:lpstr>
      <vt:lpstr>60歲以下且無糖尿病之透析患者 使用腹膜透析比率(%)(依性別)</vt:lpstr>
      <vt:lpstr>2000-2014年透析患者開始透析之 平均年齡(歲)(依性別或透析模式)</vt:lpstr>
      <vt:lpstr>透析患者開始透析之平均年齡(歲)</vt:lpstr>
      <vt:lpstr>透析患者開始透析之平均年齡(歲)(依性別)</vt:lpstr>
      <vt:lpstr>透析患者開始透析之平均年齡(歲)(依透析模式)</vt:lpstr>
      <vt:lpstr>2012-2014年台灣地區平均透析發生率</vt:lpstr>
      <vt:lpstr>2012-2014年台灣地區年齡 標準化平均透析發生率</vt:lpstr>
      <vt:lpstr>2012-2014年台灣地區平均透析發生率</vt:lpstr>
      <vt:lpstr>2012-2014年台灣地區性別年齡 標準化平均透析發生率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39</cp:revision>
  <dcterms:created xsi:type="dcterms:W3CDTF">2017-05-26T08:06:04Z</dcterms:created>
  <dcterms:modified xsi:type="dcterms:W3CDTF">2017-06-28T04:00:14Z</dcterms:modified>
</cp:coreProperties>
</file>