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20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 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0629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0161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9662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4964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5283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2806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3501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8381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7562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4747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TW" altLang="en-US" smtClean="0"/>
              <a:t>將圖片拖曳至版面配置區或按一下圖示以新增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3612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7826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35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2562" y="457200"/>
            <a:ext cx="8881120" cy="1143000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20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歲以上透析患者於透析前有無加入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pre-ESRD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計畫使用降血脂藥物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(statins)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比率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(%)</a:t>
            </a:r>
            <a:endParaRPr kumimoji="1" lang="zh-TW" altLang="en-US" sz="3200" dirty="0">
              <a:solidFill>
                <a:srgbClr val="00800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3" y="1778775"/>
            <a:ext cx="7756331" cy="4168801"/>
          </a:xfrm>
        </p:spPr>
      </p:pic>
    </p:spTree>
    <p:extLst>
      <p:ext uri="{BB962C8B-B14F-4D97-AF65-F5344CB8AC3E}">
        <p14:creationId xmlns:p14="http://schemas.microsoft.com/office/powerpoint/2010/main" val="1303309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2562" y="457200"/>
            <a:ext cx="8881120" cy="1143000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20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歲以上透析患者於透析前有無加入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pre-ESRD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計畫使用止痛藥物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(NSAID)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比率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(%)</a:t>
            </a:r>
            <a:endParaRPr kumimoji="1" lang="zh-TW" altLang="en-US" sz="3200" dirty="0">
              <a:solidFill>
                <a:srgbClr val="00800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3" y="1778775"/>
            <a:ext cx="7756331" cy="4168800"/>
          </a:xfrm>
        </p:spPr>
      </p:pic>
    </p:spTree>
    <p:extLst>
      <p:ext uri="{BB962C8B-B14F-4D97-AF65-F5344CB8AC3E}">
        <p14:creationId xmlns:p14="http://schemas.microsoft.com/office/powerpoint/2010/main" val="1744496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9195" y="457200"/>
            <a:ext cx="8662168" cy="1143000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20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歲以上透析患者於透析</a:t>
            </a:r>
            <a:r>
              <a:rPr kumimoji="1" lang="zh-TW" altLang="en-US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前一年內</a:t>
            </a:r>
            <a:r>
              <a:rPr kumimoji="1" lang="en-US" altLang="zh-TW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有輸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紅血球比率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(%)</a:t>
            </a:r>
            <a:endParaRPr kumimoji="1" lang="zh-TW" altLang="en-US" sz="3200" dirty="0">
              <a:solidFill>
                <a:srgbClr val="00800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4" y="1778775"/>
            <a:ext cx="7756329" cy="4168800"/>
          </a:xfrm>
        </p:spPr>
      </p:pic>
      <p:sp>
        <p:nvSpPr>
          <p:cNvPr id="5" name="文字方塊 4"/>
          <p:cNvSpPr txBox="1"/>
          <p:nvPr/>
        </p:nvSpPr>
        <p:spPr>
          <a:xfrm>
            <a:off x="850128" y="6062999"/>
            <a:ext cx="7600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HT" altLang="en-US" sz="1000" dirty="0"/>
              <a:t>註：</a:t>
            </a:r>
          </a:p>
          <a:p>
            <a:r>
              <a:rPr lang="zh-CHT" altLang="en-US" sz="1000" dirty="0"/>
              <a:t>紅血球</a:t>
            </a:r>
            <a:r>
              <a:rPr lang="en-US" altLang="zh-CHT" sz="1000" dirty="0"/>
              <a:t>---93001C, 93002C, 93003C</a:t>
            </a:r>
            <a:r>
              <a:rPr lang="zh-CHT" altLang="en-US" sz="1000" dirty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754286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9195" y="457200"/>
            <a:ext cx="8662168" cy="1143000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20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歲以上透析患者於透析</a:t>
            </a:r>
            <a:r>
              <a:rPr kumimoji="1" lang="zh-TW" altLang="en-US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前一年內</a:t>
            </a:r>
            <a:r>
              <a:rPr kumimoji="1" lang="en-US" altLang="zh-TW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有輸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紅血球比率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(%)(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依年齡別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00800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4" y="1778775"/>
            <a:ext cx="7756329" cy="4168799"/>
          </a:xfrm>
        </p:spPr>
      </p:pic>
      <p:sp>
        <p:nvSpPr>
          <p:cNvPr id="5" name="文字方塊 4"/>
          <p:cNvSpPr txBox="1"/>
          <p:nvPr/>
        </p:nvSpPr>
        <p:spPr>
          <a:xfrm>
            <a:off x="850128" y="6062999"/>
            <a:ext cx="7600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HT" altLang="en-US" sz="1000" dirty="0"/>
              <a:t>註：</a:t>
            </a:r>
          </a:p>
          <a:p>
            <a:r>
              <a:rPr lang="zh-CHT" altLang="en-US" sz="1000" dirty="0"/>
              <a:t>紅血球</a:t>
            </a:r>
            <a:r>
              <a:rPr lang="en-US" altLang="zh-CHT" sz="1000" dirty="0"/>
              <a:t>---93001C, 93002C, 93003C</a:t>
            </a:r>
            <a:r>
              <a:rPr lang="zh-CHT" altLang="en-US" sz="1000" dirty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236604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9195" y="457200"/>
            <a:ext cx="8662168" cy="1143000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20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歲以上透析患者於透析</a:t>
            </a:r>
            <a:r>
              <a:rPr kumimoji="1" lang="zh-TW" altLang="en-US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前一年內有輸</a:t>
            </a:r>
            <a:r>
              <a:rPr kumimoji="1" lang="en-US" altLang="zh-TW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紅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血球比率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(%)(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依有無加入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pre-ESRD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計畫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00800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5" y="1778775"/>
            <a:ext cx="7756327" cy="4168799"/>
          </a:xfrm>
        </p:spPr>
      </p:pic>
      <p:sp>
        <p:nvSpPr>
          <p:cNvPr id="5" name="文字方塊 4"/>
          <p:cNvSpPr txBox="1"/>
          <p:nvPr/>
        </p:nvSpPr>
        <p:spPr>
          <a:xfrm>
            <a:off x="850128" y="6062999"/>
            <a:ext cx="7600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HT" altLang="en-US" sz="1000" dirty="0"/>
              <a:t>註：</a:t>
            </a:r>
          </a:p>
          <a:p>
            <a:r>
              <a:rPr lang="zh-CHT" altLang="en-US" sz="1000" dirty="0"/>
              <a:t>紅血球</a:t>
            </a:r>
            <a:r>
              <a:rPr lang="en-US" altLang="zh-CHT" sz="1000" dirty="0"/>
              <a:t>---93001C, 93002C, 93003C</a:t>
            </a:r>
            <a:r>
              <a:rPr lang="zh-CHT" altLang="en-US" sz="1000" dirty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33503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9195" y="457200"/>
            <a:ext cx="8662168" cy="1143000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20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歲以上透析患者於透析</a:t>
            </a:r>
            <a:r>
              <a:rPr kumimoji="1" lang="zh-TW" altLang="en-US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前一年內</a:t>
            </a:r>
            <a:r>
              <a:rPr kumimoji="1" lang="en-US" altLang="zh-TW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有無輸紅血球及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有無使用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EPO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比率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(%)</a:t>
            </a:r>
            <a:endParaRPr kumimoji="1" lang="zh-TW" altLang="en-US" sz="3200" dirty="0">
              <a:solidFill>
                <a:srgbClr val="00800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6" y="1778775"/>
            <a:ext cx="7756325" cy="4168798"/>
          </a:xfrm>
        </p:spPr>
      </p:pic>
      <p:sp>
        <p:nvSpPr>
          <p:cNvPr id="5" name="文字方塊 4"/>
          <p:cNvSpPr txBox="1"/>
          <p:nvPr/>
        </p:nvSpPr>
        <p:spPr>
          <a:xfrm>
            <a:off x="850128" y="6062999"/>
            <a:ext cx="7600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HT" altLang="en-US" sz="1000" dirty="0"/>
              <a:t>註：</a:t>
            </a:r>
          </a:p>
          <a:p>
            <a:r>
              <a:rPr lang="zh-CHT" altLang="en-US" sz="1000" dirty="0"/>
              <a:t>紅血球</a:t>
            </a:r>
            <a:r>
              <a:rPr lang="en-US" altLang="zh-CHT" sz="1000" dirty="0"/>
              <a:t>---93001C, 93002C, 93003C</a:t>
            </a:r>
            <a:r>
              <a:rPr lang="zh-CHT" altLang="en-US" sz="1000" dirty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993086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9195" y="457200"/>
            <a:ext cx="8662168" cy="1143000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20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歲以上高血壓透析患者於透析前</a:t>
            </a:r>
            <a:r>
              <a:rPr kumimoji="1" lang="zh-TW" altLang="en-US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一年度</a:t>
            </a:r>
            <a:r>
              <a:rPr kumimoji="1" lang="en-US" altLang="zh-TW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使用各降血壓藥物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比率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(%)(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依藥物別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00800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6" y="1778775"/>
            <a:ext cx="7756325" cy="4168798"/>
          </a:xfrm>
        </p:spPr>
      </p:pic>
      <p:sp>
        <p:nvSpPr>
          <p:cNvPr id="5" name="文字方塊 4"/>
          <p:cNvSpPr txBox="1"/>
          <p:nvPr/>
        </p:nvSpPr>
        <p:spPr>
          <a:xfrm>
            <a:off x="850128" y="6062999"/>
            <a:ext cx="76000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zh-CN" altLang="en-US" sz="1000" dirty="0"/>
              <a:t>高血壓（</a:t>
            </a:r>
            <a:r>
              <a:rPr lang="en-US" altLang="zh-CN" sz="1000" dirty="0"/>
              <a:t>ICD-9-CM</a:t>
            </a:r>
            <a:r>
              <a:rPr lang="zh-CN" altLang="en-US" sz="1000" dirty="0"/>
              <a:t>：</a:t>
            </a:r>
            <a:r>
              <a:rPr lang="en-US" altLang="zh-CN" sz="1000" dirty="0"/>
              <a:t>401-405</a:t>
            </a:r>
            <a:r>
              <a:rPr lang="zh-CN" altLang="en-US" sz="1000" dirty="0"/>
              <a:t>）：以開始透析前一年度之門、住診任一</a:t>
            </a:r>
            <a:r>
              <a:rPr lang="en-US" altLang="zh-CN" sz="1000" dirty="0"/>
              <a:t>ICD-9-CM</a:t>
            </a:r>
            <a:r>
              <a:rPr lang="zh-CN" altLang="en-US" sz="1000" dirty="0"/>
              <a:t>診斷欄位為判斷依據，且符合住院</a:t>
            </a:r>
            <a:r>
              <a:rPr lang="en-US" altLang="zh-CN" sz="1000" dirty="0"/>
              <a:t>1</a:t>
            </a:r>
            <a:r>
              <a:rPr lang="zh-CN" altLang="en-US" sz="1000" dirty="0"/>
              <a:t>次或門診２次以上的定義。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185541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9195" y="457200"/>
            <a:ext cx="8662168" cy="1143000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20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歲以上糖尿病透析患者於透析前</a:t>
            </a:r>
            <a:r>
              <a:rPr kumimoji="1" lang="zh-TW" altLang="en-US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一年度</a:t>
            </a:r>
            <a:r>
              <a:rPr kumimoji="1" lang="en-US" altLang="zh-TW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使用各降血糖藥物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比率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(%)(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依藥物別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) </a:t>
            </a:r>
            <a:endParaRPr kumimoji="1" lang="zh-TW" altLang="en-US" sz="3200" dirty="0">
              <a:solidFill>
                <a:srgbClr val="00800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6" y="1778775"/>
            <a:ext cx="7756325" cy="4168797"/>
          </a:xfrm>
        </p:spPr>
      </p:pic>
      <p:sp>
        <p:nvSpPr>
          <p:cNvPr id="5" name="文字方塊 4"/>
          <p:cNvSpPr txBox="1"/>
          <p:nvPr/>
        </p:nvSpPr>
        <p:spPr>
          <a:xfrm>
            <a:off x="850128" y="6062999"/>
            <a:ext cx="76000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zh-CN" altLang="en-US" sz="1000" dirty="0"/>
              <a:t>糖尿病（</a:t>
            </a:r>
            <a:r>
              <a:rPr lang="en-US" altLang="zh-CN" sz="1000" dirty="0"/>
              <a:t>ICD-9-CM</a:t>
            </a:r>
            <a:r>
              <a:rPr lang="zh-CN" altLang="en-US" sz="1000" dirty="0"/>
              <a:t>：</a:t>
            </a:r>
            <a:r>
              <a:rPr lang="en-US" altLang="zh-CN" sz="1000" dirty="0"/>
              <a:t>250, 357.2, 362.0x, 366.41</a:t>
            </a:r>
            <a:r>
              <a:rPr lang="zh-CN" altLang="en-US" sz="1000" dirty="0"/>
              <a:t>）：以開始透析前一年度之門、住診之主診斷為判斷依據，且符合住院</a:t>
            </a:r>
            <a:r>
              <a:rPr lang="en-US" altLang="zh-CN" sz="1000" dirty="0"/>
              <a:t>1</a:t>
            </a:r>
            <a:r>
              <a:rPr lang="zh-CN" altLang="en-US" sz="1000"/>
              <a:t>次或門診２次以上的定義。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055747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腎病-表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-2174844"/>
            <a:ext cx="8280000" cy="112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54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腎病-表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-2174844"/>
            <a:ext cx="8280000" cy="112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7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20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歲以上透析患者於透析前</a:t>
            </a:r>
            <a:r>
              <a:rPr kumimoji="1" lang="zh-TW" altLang="en-US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一年度</a:t>
            </a:r>
            <a:r>
              <a:rPr kumimoji="1" lang="en-US" altLang="zh-TW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沒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有使用紅血球生成素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(EPO)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比率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(%)</a:t>
            </a:r>
            <a:endParaRPr kumimoji="1" lang="zh-TW" altLang="en-US" sz="3200" dirty="0">
              <a:solidFill>
                <a:srgbClr val="00800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0" y="1778775"/>
            <a:ext cx="7756338" cy="4168805"/>
          </a:xfrm>
        </p:spPr>
      </p:pic>
    </p:spTree>
    <p:extLst>
      <p:ext uri="{BB962C8B-B14F-4D97-AF65-F5344CB8AC3E}">
        <p14:creationId xmlns:p14="http://schemas.microsoft.com/office/powerpoint/2010/main" val="4000043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腎病-表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-2174844"/>
            <a:ext cx="8280000" cy="112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75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腎病-表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-2174844"/>
            <a:ext cx="8280000" cy="112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7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20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歲以上透析患者於透析前</a:t>
            </a:r>
            <a:r>
              <a:rPr kumimoji="1" lang="zh-TW" altLang="en-US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一年度</a:t>
            </a:r>
            <a:r>
              <a:rPr kumimoji="1" lang="en-US" altLang="zh-TW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使用降血脂藥物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(statins)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比率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(%)</a:t>
            </a:r>
            <a:endParaRPr kumimoji="1" lang="zh-TW" altLang="en-US" sz="3200" dirty="0">
              <a:solidFill>
                <a:srgbClr val="00800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0" y="1778775"/>
            <a:ext cx="7756338" cy="4168804"/>
          </a:xfrm>
        </p:spPr>
      </p:pic>
    </p:spTree>
    <p:extLst>
      <p:ext uri="{BB962C8B-B14F-4D97-AF65-F5344CB8AC3E}">
        <p14:creationId xmlns:p14="http://schemas.microsoft.com/office/powerpoint/2010/main" val="500517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20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歲以上透析患者於透析前</a:t>
            </a:r>
            <a:r>
              <a:rPr kumimoji="1" lang="zh-TW" altLang="en-US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一年度</a:t>
            </a:r>
            <a:r>
              <a:rPr kumimoji="1" lang="en-US" altLang="zh-TW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使用各止痛藥物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比率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(%)(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依藥物別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00800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1" y="1778775"/>
            <a:ext cx="7756336" cy="4168804"/>
          </a:xfrm>
        </p:spPr>
      </p:pic>
    </p:spTree>
    <p:extLst>
      <p:ext uri="{BB962C8B-B14F-4D97-AF65-F5344CB8AC3E}">
        <p14:creationId xmlns:p14="http://schemas.microsoft.com/office/powerpoint/2010/main" val="3358451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20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歲以上透析患者於透析前</a:t>
            </a:r>
            <a:r>
              <a:rPr kumimoji="1" lang="zh-TW" altLang="en-US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一年度</a:t>
            </a:r>
            <a:r>
              <a:rPr kumimoji="1" lang="en-US" altLang="zh-TW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使用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紅血球生成素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(EPO)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比率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(%)(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依年齡別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00800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1" y="1778775"/>
            <a:ext cx="7756336" cy="4168803"/>
          </a:xfrm>
        </p:spPr>
      </p:pic>
    </p:spTree>
    <p:extLst>
      <p:ext uri="{BB962C8B-B14F-4D97-AF65-F5344CB8AC3E}">
        <p14:creationId xmlns:p14="http://schemas.microsoft.com/office/powerpoint/2010/main" val="835269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20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歲以上透析患者於透析前</a:t>
            </a:r>
            <a:r>
              <a:rPr kumimoji="1" lang="zh-TW" altLang="en-US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一年度</a:t>
            </a:r>
            <a:r>
              <a:rPr kumimoji="1" lang="en-US" altLang="zh-TW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使用降血脂藥物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(statins)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比率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(%)(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依年齡別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00800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2" y="1778775"/>
            <a:ext cx="7756334" cy="4168803"/>
          </a:xfrm>
        </p:spPr>
      </p:pic>
    </p:spTree>
    <p:extLst>
      <p:ext uri="{BB962C8B-B14F-4D97-AF65-F5344CB8AC3E}">
        <p14:creationId xmlns:p14="http://schemas.microsoft.com/office/powerpoint/2010/main" val="2798562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20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歲以上透析患者於透析前</a:t>
            </a:r>
            <a:r>
              <a:rPr kumimoji="1" lang="zh-TW" altLang="en-US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一年度</a:t>
            </a:r>
            <a:r>
              <a:rPr kumimoji="1" lang="en-US" altLang="zh-TW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使用止痛藥物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(NSAID)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比率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(%)(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依年齡別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00800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2" y="1778775"/>
            <a:ext cx="7756334" cy="4168802"/>
          </a:xfrm>
        </p:spPr>
      </p:pic>
    </p:spTree>
    <p:extLst>
      <p:ext uri="{BB962C8B-B14F-4D97-AF65-F5344CB8AC3E}">
        <p14:creationId xmlns:p14="http://schemas.microsoft.com/office/powerpoint/2010/main" val="372418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20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歲以上透析患者於透析前一年度使用止痛藥物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(Acetaminophen)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比率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(%)(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依年齡別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00800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2" y="1778775"/>
            <a:ext cx="7756333" cy="4168802"/>
          </a:xfrm>
        </p:spPr>
      </p:pic>
    </p:spTree>
    <p:extLst>
      <p:ext uri="{BB962C8B-B14F-4D97-AF65-F5344CB8AC3E}">
        <p14:creationId xmlns:p14="http://schemas.microsoft.com/office/powerpoint/2010/main" val="3300112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2562" y="457200"/>
            <a:ext cx="8881120" cy="1143000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20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歲以上透析患者於透析前有無</a:t>
            </a:r>
            <a:r>
              <a:rPr kumimoji="1" lang="zh-TW" altLang="en-US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加入</a:t>
            </a:r>
            <a:r>
              <a:rPr kumimoji="1" lang="en-US" altLang="zh-TW" sz="3200" dirty="0" smtClean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pre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-ESRD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計畫使用紅血球生成素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(EPO)</a:t>
            </a:r>
            <a:r>
              <a:rPr kumimoji="1" lang="zh-TW" altLang="en-US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比率</a:t>
            </a:r>
            <a:r>
              <a:rPr kumimoji="1" lang="en-US" altLang="zh-TW" sz="3200" dirty="0">
                <a:solidFill>
                  <a:srgbClr val="008000"/>
                </a:solidFill>
                <a:latin typeface="微軟正黑體"/>
                <a:ea typeface="微軟正黑體"/>
                <a:cs typeface="微軟正黑體"/>
              </a:rPr>
              <a:t>(%)</a:t>
            </a:r>
            <a:endParaRPr kumimoji="1" lang="zh-TW" altLang="en-US" sz="3200" dirty="0">
              <a:solidFill>
                <a:srgbClr val="00800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2" y="1778775"/>
            <a:ext cx="7756333" cy="4168801"/>
          </a:xfrm>
        </p:spPr>
      </p:pic>
    </p:spTree>
    <p:extLst>
      <p:ext uri="{BB962C8B-B14F-4D97-AF65-F5344CB8AC3E}">
        <p14:creationId xmlns:p14="http://schemas.microsoft.com/office/powerpoint/2010/main" val="3994638340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預設佈景主題.thmx</Template>
  <TotalTime>306</TotalTime>
  <Words>305</Words>
  <Application>Microsoft Macintosh PowerPoint</Application>
  <PresentationFormat>如螢幕大小 (4:3)</PresentationFormat>
  <Paragraphs>28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預設佈景主題</vt:lpstr>
      <vt:lpstr>PowerPoint 簡報</vt:lpstr>
      <vt:lpstr>20歲以上透析患者於透析前一年度 沒有使用紅血球生成素(EPO)比率(%)</vt:lpstr>
      <vt:lpstr>20歲以上透析患者於透析前一年度 使用降血脂藥物(statins)比率(%)</vt:lpstr>
      <vt:lpstr>20歲以上透析患者於透析前一年度 使用各止痛藥物比率(%)(依藥物別)</vt:lpstr>
      <vt:lpstr>20歲以上透析患者於透析前一年度 使用紅血球生成素(EPO)比率(%)(依年齡別)</vt:lpstr>
      <vt:lpstr>20歲以上透析患者於透析前一年度 使用降血脂藥物(statins)比率(%)(依年齡別)</vt:lpstr>
      <vt:lpstr>20歲以上透析患者於透析前一年度 使用止痛藥物(NSAID)比率(%)(依年齡別)</vt:lpstr>
      <vt:lpstr>20歲以上透析患者於透析前一年度使用止痛藥物(Acetaminophen)比率(%)(依年齡別)</vt:lpstr>
      <vt:lpstr>20歲以上透析患者於透析前有無加入pre-ESRD計畫使用紅血球生成素(EPO)比率(%)</vt:lpstr>
      <vt:lpstr>20歲以上透析患者於透析前有無加入pre-ESRD計畫使用降血脂藥物(statins)比率(%)</vt:lpstr>
      <vt:lpstr>20歲以上透析患者於透析前有無加入pre-ESRD計畫使用止痛藥物(NSAID)比率(%)</vt:lpstr>
      <vt:lpstr>20歲以上透析患者於透析前一年內 有輸紅血球比率(%)</vt:lpstr>
      <vt:lpstr>20歲以上透析患者於透析前一年內 有輸紅血球比率(%)(依年齡別)</vt:lpstr>
      <vt:lpstr>20歲以上透析患者於透析前一年內有輸 紅血球比率(%)(依有無加入pre-ESRD計畫)</vt:lpstr>
      <vt:lpstr>20歲以上透析患者於透析前一年內 有無輸紅血球及有無使用EPO比率(%)</vt:lpstr>
      <vt:lpstr>20歲以上高血壓透析患者於透析前一年度 使用各降血壓藥物比率(%)(依藥物別)</vt:lpstr>
      <vt:lpstr>20歲以上糖尿病透析患者於透析前一年度 使用各降血糖藥物比率(%)(依藥物別) 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 mac</dc:creator>
  <cp:lastModifiedBy>mac mac</cp:lastModifiedBy>
  <cp:revision>53</cp:revision>
  <dcterms:created xsi:type="dcterms:W3CDTF">2017-05-26T08:06:04Z</dcterms:created>
  <dcterms:modified xsi:type="dcterms:W3CDTF">2017-07-12T07:57:16Z</dcterms:modified>
</cp:coreProperties>
</file>