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89" autoAdjust="0"/>
  </p:normalViewPr>
  <p:slideViewPr>
    <p:cSldViewPr snapToGrid="0" snapToObjects="1">
      <p:cViewPr>
        <p:scale>
          <a:sx n="120" d="100"/>
          <a:sy n="120" d="100"/>
        </p:scale>
        <p:origin x="-232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629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161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9662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964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283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806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501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8381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7562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474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TW" altLang="en-US" smtClean="0"/>
              <a:t>將圖片拖曳至版面配置區或按一下圖示以新增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3612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826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35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20(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含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歲以上境內移植率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每萬透析人口</a:t>
            </a:r>
            <a:r>
              <a:rPr kumimoji="1" lang="en-US" altLang="zh-TW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br>
              <a:rPr kumimoji="1" lang="en-US" altLang="zh-TW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en-US" altLang="zh-TW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99663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6" y="1778775"/>
            <a:ext cx="7782987" cy="4168808"/>
          </a:xfrm>
        </p:spPr>
      </p:pic>
      <p:sp>
        <p:nvSpPr>
          <p:cNvPr id="5" name="文字方塊 4"/>
          <p:cNvSpPr txBox="1"/>
          <p:nvPr/>
        </p:nvSpPr>
        <p:spPr>
          <a:xfrm>
            <a:off x="870612" y="6062999"/>
            <a:ext cx="759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台灣健保資料庫。</a:t>
            </a:r>
          </a:p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境內（年齡別）移植率</a:t>
            </a:r>
            <a:r>
              <a:rPr lang="en-US" altLang="zh-CN" sz="1000" dirty="0"/>
              <a:t>=</a:t>
            </a:r>
            <a:r>
              <a:rPr lang="zh-CN" altLang="en-US" sz="1000" dirty="0"/>
              <a:t>當年境內（年齡別）移植數</a:t>
            </a:r>
            <a:r>
              <a:rPr lang="en-US" altLang="zh-CN" sz="1000" dirty="0"/>
              <a:t>/</a:t>
            </a:r>
            <a:r>
              <a:rPr lang="zh-CN" altLang="en-US" sz="1000" dirty="0"/>
              <a:t>當年（年齡別）透析盛行數*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4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0336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2000-2009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年接受腎臟移植者存活情形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6" y="1778775"/>
            <a:ext cx="7782987" cy="4168807"/>
          </a:xfrm>
        </p:spPr>
      </p:pic>
      <p:sp>
        <p:nvSpPr>
          <p:cNvPr id="5" name="文字方塊 4"/>
          <p:cNvSpPr txBox="1"/>
          <p:nvPr/>
        </p:nvSpPr>
        <p:spPr>
          <a:xfrm>
            <a:off x="870612" y="6062999"/>
            <a:ext cx="759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台灣健保資料庫。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7706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2000-2004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年腎臟移植存活</a:t>
            </a:r>
            <a:r>
              <a:rPr kumimoji="1" lang="zh-TW" altLang="en-US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情形</a:t>
            </a:r>
            <a:r>
              <a:rPr kumimoji="1" lang="en-US" altLang="zh-TW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en-US" altLang="zh-TW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依性別與年齡別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99663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7" y="1778775"/>
            <a:ext cx="7782985" cy="4168807"/>
          </a:xfrm>
        </p:spPr>
      </p:pic>
      <p:sp>
        <p:nvSpPr>
          <p:cNvPr id="5" name="文字方塊 4"/>
          <p:cNvSpPr txBox="1"/>
          <p:nvPr/>
        </p:nvSpPr>
        <p:spPr>
          <a:xfrm>
            <a:off x="870612" y="6062999"/>
            <a:ext cx="759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台灣健保資料庫。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369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2000-2004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年境內腎臟移植存活</a:t>
            </a:r>
            <a:r>
              <a:rPr kumimoji="1" lang="zh-TW" altLang="en-US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情形</a:t>
            </a:r>
            <a:r>
              <a:rPr kumimoji="1" lang="en-US" altLang="zh-TW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en-US" altLang="zh-TW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依性別與年齡別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99663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7" y="1778775"/>
            <a:ext cx="7782985" cy="4168806"/>
          </a:xfrm>
        </p:spPr>
      </p:pic>
      <p:sp>
        <p:nvSpPr>
          <p:cNvPr id="5" name="文字方塊 4"/>
          <p:cNvSpPr txBox="1"/>
          <p:nvPr/>
        </p:nvSpPr>
        <p:spPr>
          <a:xfrm>
            <a:off x="870612" y="6062999"/>
            <a:ext cx="759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台灣健保資料庫。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01534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2000-2004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年腎臟移植後存活</a:t>
            </a:r>
            <a:r>
              <a:rPr kumimoji="1" lang="zh-TW" altLang="en-US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且</a:t>
            </a:r>
            <a:r>
              <a:rPr kumimoji="1" lang="en-US" altLang="zh-TW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未再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進入長期透析的比率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依性別與年齡別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99663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8" y="1778775"/>
            <a:ext cx="7782983" cy="4168806"/>
          </a:xfrm>
        </p:spPr>
      </p:pic>
      <p:sp>
        <p:nvSpPr>
          <p:cNvPr id="5" name="文字方塊 4"/>
          <p:cNvSpPr txBox="1"/>
          <p:nvPr/>
        </p:nvSpPr>
        <p:spPr>
          <a:xfrm>
            <a:off x="870612" y="6062999"/>
            <a:ext cx="759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台灣健保資料庫。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50449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2000-2004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年境內腎臟移植後存活</a:t>
            </a:r>
            <a:r>
              <a:rPr kumimoji="1" lang="zh-TW" altLang="en-US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且</a:t>
            </a:r>
            <a:r>
              <a:rPr kumimoji="1" lang="en-US" altLang="zh-TW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未再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進入長期透析的比率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依性別與年齡別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99663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8" y="1778775"/>
            <a:ext cx="7782983" cy="4168805"/>
          </a:xfrm>
        </p:spPr>
      </p:pic>
      <p:sp>
        <p:nvSpPr>
          <p:cNvPr id="5" name="文字方塊 4"/>
          <p:cNvSpPr txBox="1"/>
          <p:nvPr/>
        </p:nvSpPr>
        <p:spPr>
          <a:xfrm>
            <a:off x="870612" y="6062999"/>
            <a:ext cx="759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台灣健保資料庫。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00043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腎病-表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4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0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移植等待比率與移植率之歷年趨勢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3" y="1778775"/>
            <a:ext cx="7782994" cy="4168812"/>
          </a:xfrm>
        </p:spPr>
      </p:pic>
      <p:sp>
        <p:nvSpPr>
          <p:cNvPr id="5" name="文字方塊 4"/>
          <p:cNvSpPr txBox="1"/>
          <p:nvPr/>
        </p:nvSpPr>
        <p:spPr>
          <a:xfrm>
            <a:off x="870612" y="6062999"/>
            <a:ext cx="759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</a:t>
            </a:r>
            <a:r>
              <a:rPr lang="zh-CN" altLang="en-US" sz="1000" dirty="0" smtClean="0"/>
              <a:t>：財團法人器官捐贈移植登錄</a:t>
            </a:r>
            <a:r>
              <a:rPr lang="zh-CN" altLang="en-US" sz="1000" dirty="0"/>
              <a:t>中心。</a:t>
            </a:r>
          </a:p>
          <a:p>
            <a:r>
              <a:rPr lang="zh-CN" altLang="en-US" sz="1000" dirty="0"/>
              <a:t>註：</a:t>
            </a:r>
          </a:p>
          <a:p>
            <a:r>
              <a:rPr lang="en-US" altLang="zh-CN" sz="1000" dirty="0"/>
              <a:t>1.	</a:t>
            </a:r>
            <a:r>
              <a:rPr lang="zh-CN" altLang="en-US" sz="1000" dirty="0"/>
              <a:t>移植等待比率</a:t>
            </a:r>
            <a:r>
              <a:rPr lang="en-US" altLang="zh-CN" sz="1000" dirty="0"/>
              <a:t>=</a:t>
            </a:r>
            <a:r>
              <a:rPr lang="zh-CN" altLang="en-US" sz="1000" dirty="0"/>
              <a:t>當年度移植等待人數</a:t>
            </a:r>
            <a:r>
              <a:rPr lang="en-US" altLang="zh-CN" sz="1000" dirty="0"/>
              <a:t>/</a:t>
            </a:r>
            <a:r>
              <a:rPr lang="zh-CN" altLang="en-US" sz="1000" dirty="0"/>
              <a:t>當年度透析盛行數*</a:t>
            </a:r>
            <a:r>
              <a:rPr lang="en-US" altLang="zh-CN" sz="1000" dirty="0"/>
              <a:t>100</a:t>
            </a:r>
            <a:r>
              <a:rPr lang="zh-CN" altLang="en-US" sz="1000" dirty="0"/>
              <a:t>。</a:t>
            </a:r>
          </a:p>
          <a:p>
            <a:r>
              <a:rPr lang="en-US" altLang="zh-CN" sz="1000" dirty="0"/>
              <a:t>2.	</a:t>
            </a:r>
            <a:r>
              <a:rPr lang="zh-CN" altLang="en-US" sz="1000" dirty="0"/>
              <a:t>移植率</a:t>
            </a:r>
            <a:r>
              <a:rPr lang="en-US" altLang="zh-CN" sz="1000" dirty="0"/>
              <a:t>=</a:t>
            </a:r>
            <a:r>
              <a:rPr lang="zh-CN" altLang="en-US" sz="1000" dirty="0"/>
              <a:t>當年度（境內）移植人數</a:t>
            </a:r>
            <a:r>
              <a:rPr lang="en-US" altLang="zh-CN" sz="1000" dirty="0"/>
              <a:t>/</a:t>
            </a:r>
            <a:r>
              <a:rPr lang="zh-CN" altLang="en-US" sz="1000" dirty="0"/>
              <a:t>當年度透析盛行數*</a:t>
            </a:r>
            <a:r>
              <a:rPr lang="en-US" altLang="zh-CN" sz="1000" dirty="0"/>
              <a:t>100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0896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男性佔腎臟移植者比率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依移植地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99663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3" y="1778775"/>
            <a:ext cx="7782994" cy="4168811"/>
          </a:xfrm>
        </p:spPr>
      </p:pic>
      <p:sp>
        <p:nvSpPr>
          <p:cNvPr id="5" name="文字方塊 4"/>
          <p:cNvSpPr txBox="1"/>
          <p:nvPr/>
        </p:nvSpPr>
        <p:spPr>
          <a:xfrm>
            <a:off x="870612" y="6062999"/>
            <a:ext cx="759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台灣健保資料庫。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2412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移植前未曾透析者比率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依移植地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99663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4" y="1778775"/>
            <a:ext cx="7782992" cy="4168811"/>
          </a:xfrm>
        </p:spPr>
      </p:pic>
      <p:sp>
        <p:nvSpPr>
          <p:cNvPr id="5" name="文字方塊 4"/>
          <p:cNvSpPr txBox="1"/>
          <p:nvPr/>
        </p:nvSpPr>
        <p:spPr>
          <a:xfrm>
            <a:off x="870612" y="6062999"/>
            <a:ext cx="759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台灣健保資料庫。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645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移植率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每百萬人口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依移植地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99663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4" y="1778775"/>
            <a:ext cx="7782992" cy="4168810"/>
          </a:xfrm>
        </p:spPr>
      </p:pic>
      <p:sp>
        <p:nvSpPr>
          <p:cNvPr id="5" name="文字方塊 4"/>
          <p:cNvSpPr txBox="1"/>
          <p:nvPr/>
        </p:nvSpPr>
        <p:spPr>
          <a:xfrm>
            <a:off x="870612" y="6062999"/>
            <a:ext cx="759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台灣健保資料庫。</a:t>
            </a:r>
          </a:p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（整體</a:t>
            </a:r>
            <a:r>
              <a:rPr lang="en-US" altLang="zh-CN" sz="1000" dirty="0"/>
              <a:t>/</a:t>
            </a:r>
            <a:r>
              <a:rPr lang="zh-CN" altLang="en-US" sz="1000" dirty="0"/>
              <a:t>境內</a:t>
            </a:r>
            <a:r>
              <a:rPr lang="en-US" altLang="zh-CN" sz="1000" dirty="0"/>
              <a:t>/</a:t>
            </a:r>
            <a:r>
              <a:rPr lang="zh-CN" altLang="en-US" sz="1000" dirty="0"/>
              <a:t>境外）移植率</a:t>
            </a:r>
            <a:r>
              <a:rPr lang="en-US" altLang="zh-CN" sz="1000" dirty="0"/>
              <a:t>=</a:t>
            </a:r>
            <a:r>
              <a:rPr lang="zh-CN" altLang="en-US" sz="1000" dirty="0"/>
              <a:t>（整體</a:t>
            </a:r>
            <a:r>
              <a:rPr lang="en-US" altLang="zh-CN" sz="1000" dirty="0"/>
              <a:t>/</a:t>
            </a:r>
            <a:r>
              <a:rPr lang="zh-CN" altLang="en-US" sz="1000" dirty="0"/>
              <a:t>境內</a:t>
            </a:r>
            <a:r>
              <a:rPr lang="en-US" altLang="zh-CN" sz="1000" dirty="0"/>
              <a:t>/</a:t>
            </a:r>
            <a:r>
              <a:rPr lang="zh-CN" altLang="en-US" sz="1000" dirty="0"/>
              <a:t>境外）當年移植數</a:t>
            </a:r>
            <a:r>
              <a:rPr lang="en-US" altLang="zh-CN" sz="1000" dirty="0"/>
              <a:t>/</a:t>
            </a:r>
            <a:r>
              <a:rPr lang="zh-CN" altLang="en-US" sz="1000" dirty="0"/>
              <a:t>當年人口數*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6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6960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移植率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每百萬人口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依性別、移植地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99663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5" y="1778775"/>
            <a:ext cx="7782990" cy="4168810"/>
          </a:xfrm>
        </p:spPr>
      </p:pic>
      <p:sp>
        <p:nvSpPr>
          <p:cNvPr id="5" name="文字方塊 4"/>
          <p:cNvSpPr txBox="1"/>
          <p:nvPr/>
        </p:nvSpPr>
        <p:spPr>
          <a:xfrm>
            <a:off x="870612" y="6062999"/>
            <a:ext cx="759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台灣健保資料庫。</a:t>
            </a:r>
          </a:p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（男</a:t>
            </a:r>
            <a:r>
              <a:rPr lang="en-US" altLang="zh-CN" sz="1000" dirty="0"/>
              <a:t>/</a:t>
            </a:r>
            <a:r>
              <a:rPr lang="zh-CN" altLang="en-US" sz="1000" dirty="0"/>
              <a:t>女）移植率</a:t>
            </a:r>
            <a:r>
              <a:rPr lang="en-US" altLang="zh-CN" sz="1000" dirty="0"/>
              <a:t>=</a:t>
            </a:r>
            <a:r>
              <a:rPr lang="zh-CN" altLang="en-US" sz="1000" dirty="0"/>
              <a:t>當年（男</a:t>
            </a:r>
            <a:r>
              <a:rPr lang="en-US" altLang="zh-CN" sz="1000" dirty="0"/>
              <a:t>/</a:t>
            </a:r>
            <a:r>
              <a:rPr lang="zh-CN" altLang="en-US" sz="1000" dirty="0"/>
              <a:t>女）移植數</a:t>
            </a:r>
            <a:r>
              <a:rPr lang="en-US" altLang="zh-CN" sz="1000" dirty="0"/>
              <a:t>/</a:t>
            </a:r>
            <a:r>
              <a:rPr lang="zh-CN" altLang="en-US" sz="1000" dirty="0"/>
              <a:t>當年（男</a:t>
            </a:r>
            <a:r>
              <a:rPr lang="en-US" altLang="zh-CN" sz="1000" dirty="0"/>
              <a:t>/</a:t>
            </a:r>
            <a:r>
              <a:rPr lang="zh-CN" altLang="en-US" sz="1000" dirty="0"/>
              <a:t>女）人口數*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6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1770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20(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含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歲以上移植率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每百萬人口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99663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5" y="1778775"/>
            <a:ext cx="7782990" cy="4168809"/>
          </a:xfrm>
        </p:spPr>
      </p:pic>
      <p:sp>
        <p:nvSpPr>
          <p:cNvPr id="5" name="文字方塊 4"/>
          <p:cNvSpPr txBox="1"/>
          <p:nvPr/>
        </p:nvSpPr>
        <p:spPr>
          <a:xfrm>
            <a:off x="870612" y="6062999"/>
            <a:ext cx="759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台灣健保資料庫。</a:t>
            </a:r>
          </a:p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（年齡別）移植率</a:t>
            </a:r>
            <a:r>
              <a:rPr lang="en-US" altLang="zh-CN" sz="1000" dirty="0"/>
              <a:t>=</a:t>
            </a:r>
            <a:r>
              <a:rPr lang="zh-CN" altLang="en-US" sz="1000" dirty="0"/>
              <a:t>當年（年齡別）移植數</a:t>
            </a:r>
            <a:r>
              <a:rPr lang="en-US" altLang="zh-CN" sz="1000" dirty="0"/>
              <a:t>/</a:t>
            </a:r>
            <a:r>
              <a:rPr lang="zh-CN" altLang="en-US" sz="1000" dirty="0"/>
              <a:t>當年（年齡別）人口數*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6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2771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20(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含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歲以上境內移植率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每百萬人口</a:t>
            </a:r>
            <a:r>
              <a:rPr kumimoji="1" lang="en-US" altLang="zh-TW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br>
              <a:rPr kumimoji="1" lang="en-US" altLang="zh-TW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en-US" altLang="zh-TW" sz="3200" dirty="0" smtClean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99663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5" y="1778775"/>
            <a:ext cx="7782989" cy="4168809"/>
          </a:xfrm>
        </p:spPr>
      </p:pic>
      <p:sp>
        <p:nvSpPr>
          <p:cNvPr id="5" name="文字方塊 4"/>
          <p:cNvSpPr txBox="1"/>
          <p:nvPr/>
        </p:nvSpPr>
        <p:spPr>
          <a:xfrm>
            <a:off x="870612" y="6062999"/>
            <a:ext cx="759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台灣健保資料庫。</a:t>
            </a:r>
          </a:p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境內（年齡別）移植率</a:t>
            </a:r>
            <a:r>
              <a:rPr lang="en-US" altLang="zh-CN" sz="1000" dirty="0"/>
              <a:t>=</a:t>
            </a:r>
            <a:r>
              <a:rPr lang="zh-CN" altLang="en-US" sz="1000" dirty="0"/>
              <a:t>當年境內（年齡別）移植數</a:t>
            </a:r>
            <a:r>
              <a:rPr lang="en-US" altLang="zh-CN" sz="1000" dirty="0"/>
              <a:t>/</a:t>
            </a:r>
            <a:r>
              <a:rPr lang="zh-CN" altLang="en-US" sz="1000" dirty="0"/>
              <a:t>當年（年齡別）人口數*</a:t>
            </a:r>
            <a:r>
              <a:rPr lang="en-US" altLang="zh-CN" sz="1000" dirty="0" smtClean="0"/>
              <a:t>10</a:t>
            </a:r>
            <a:r>
              <a:rPr lang="en-US" altLang="zh-CN" sz="1000" baseline="30000" dirty="0" smtClean="0"/>
              <a:t>6</a:t>
            </a:r>
            <a:r>
              <a:rPr lang="zh-TW" altLang="en-US" sz="1000" dirty="0" smtClean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6688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境內移植率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每萬透析人口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)(</a:t>
            </a:r>
            <a:r>
              <a:rPr kumimoji="1" lang="zh-TW" altLang="en-US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>
                <a:solidFill>
                  <a:srgbClr val="99663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99663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5" y="1778775"/>
            <a:ext cx="7782989" cy="4168808"/>
          </a:xfrm>
        </p:spPr>
      </p:pic>
      <p:sp>
        <p:nvSpPr>
          <p:cNvPr id="5" name="文字方塊 4"/>
          <p:cNvSpPr txBox="1"/>
          <p:nvPr/>
        </p:nvSpPr>
        <p:spPr>
          <a:xfrm>
            <a:off x="870612" y="6062999"/>
            <a:ext cx="759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台灣健保資料庫。</a:t>
            </a:r>
          </a:p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境內（性別）移植率</a:t>
            </a:r>
            <a:r>
              <a:rPr lang="en-US" altLang="zh-CN" sz="1000" dirty="0"/>
              <a:t>=</a:t>
            </a:r>
            <a:r>
              <a:rPr lang="zh-CN" altLang="en-US" sz="1000" dirty="0"/>
              <a:t>當年境內（性別）移植數</a:t>
            </a:r>
            <a:r>
              <a:rPr lang="en-US" altLang="zh-CN" sz="1000" dirty="0"/>
              <a:t>/</a:t>
            </a:r>
            <a:r>
              <a:rPr lang="zh-CN" altLang="en-US" sz="1000" dirty="0"/>
              <a:t>當年（性別）透析盛行數*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4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079741993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預設佈景主題.thmx</Template>
  <TotalTime>284</TotalTime>
  <Words>384</Words>
  <Application>Microsoft Macintosh PowerPoint</Application>
  <PresentationFormat>如螢幕大小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預設佈景主題</vt:lpstr>
      <vt:lpstr>PowerPoint 簡報</vt:lpstr>
      <vt:lpstr>移植等待比率與移植率之歷年趨勢</vt:lpstr>
      <vt:lpstr>男性佔腎臟移植者比率(%)(依移植地)</vt:lpstr>
      <vt:lpstr>移植前未曾透析者比率(%)(依移植地)</vt:lpstr>
      <vt:lpstr>移植率(每百萬人口)(依移植地)</vt:lpstr>
      <vt:lpstr>移植率(每百萬人口)(依性別、移植地)</vt:lpstr>
      <vt:lpstr>20(含)歲以上移植率(每百萬人口)(依年齡別)</vt:lpstr>
      <vt:lpstr>20(含)歲以上境內移植率(每百萬人口) (依年齡別)</vt:lpstr>
      <vt:lpstr>境內移植率(每萬透析人口)(依性別)</vt:lpstr>
      <vt:lpstr>20(含)歲以上境內移植率(每萬透析人口) (依年齡別)</vt:lpstr>
      <vt:lpstr>2000-2009年接受腎臟移植者存活情形</vt:lpstr>
      <vt:lpstr>2000-2004年腎臟移植存活情形 (依性別與年齡別)</vt:lpstr>
      <vt:lpstr>2000-2004年境內腎臟移植存活情形 (依性別與年齡別)</vt:lpstr>
      <vt:lpstr>2000-2004年腎臟移植後存活且 未再進入長期透析的比率(依性別與年齡別)</vt:lpstr>
      <vt:lpstr>2000-2004年境內腎臟移植後存活且 未再進入長期透析的比率(依性別與年齡別)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 mac</dc:creator>
  <cp:lastModifiedBy>mac mac</cp:lastModifiedBy>
  <cp:revision>41</cp:revision>
  <dcterms:created xsi:type="dcterms:W3CDTF">2017-05-26T08:06:04Z</dcterms:created>
  <dcterms:modified xsi:type="dcterms:W3CDTF">2017-07-12T07:54:37Z</dcterms:modified>
</cp:coreProperties>
</file>