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23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629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161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662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964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283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806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50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8381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7562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474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 smtClean="0"/>
              <a:t>將圖片拖曳至版面配置區或按一下圖示以新增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612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826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5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41744" cy="1143000"/>
          </a:xfrm>
          <a:noFill/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美國、歐洲與台灣透析患者五年存活率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(%</a:t>
            </a: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b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依疾病別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43" y="1792128"/>
            <a:ext cx="6466711" cy="4142103"/>
          </a:xfrm>
        </p:spPr>
      </p:pic>
      <p:sp>
        <p:nvSpPr>
          <p:cNvPr id="5" name="文字方塊 4"/>
          <p:cNvSpPr txBox="1"/>
          <p:nvPr/>
        </p:nvSpPr>
        <p:spPr>
          <a:xfrm>
            <a:off x="891098" y="6062999"/>
            <a:ext cx="754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美國</a:t>
            </a:r>
            <a:r>
              <a:rPr lang="en-US" altLang="zh-CN" sz="1000" dirty="0"/>
              <a:t>2015</a:t>
            </a:r>
            <a:r>
              <a:rPr lang="zh-CN" altLang="en-US" sz="1000" dirty="0"/>
              <a:t>腎臟病年報 （</a:t>
            </a:r>
            <a:r>
              <a:rPr lang="en-US" altLang="zh-CN" sz="1000" dirty="0"/>
              <a:t>USRDS</a:t>
            </a:r>
            <a:r>
              <a:rPr lang="zh-CN" altLang="en-US" sz="1000" dirty="0"/>
              <a:t>）；歐洲</a:t>
            </a:r>
            <a:r>
              <a:rPr lang="en-US" altLang="zh-CN" sz="1000" dirty="0"/>
              <a:t>2014</a:t>
            </a:r>
            <a:r>
              <a:rPr lang="zh-CN" altLang="en-US" sz="1000" dirty="0"/>
              <a:t>腎臟病年報 （</a:t>
            </a:r>
            <a:r>
              <a:rPr lang="en-US" altLang="zh-CN" sz="1000" dirty="0"/>
              <a:t>ERA-EDTA</a:t>
            </a:r>
            <a:r>
              <a:rPr lang="zh-CN" altLang="en-US" sz="1000" dirty="0"/>
              <a:t>）；台灣健保資料庫。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75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41744" cy="1143000"/>
          </a:xfrm>
          <a:noFill/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美國與台灣透析患者五年存活率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(%</a:t>
            </a: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b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依透析模式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43" y="1792128"/>
            <a:ext cx="6466711" cy="4142102"/>
          </a:xfrm>
        </p:spPr>
      </p:pic>
      <p:sp>
        <p:nvSpPr>
          <p:cNvPr id="5" name="文字方塊 4"/>
          <p:cNvSpPr txBox="1"/>
          <p:nvPr/>
        </p:nvSpPr>
        <p:spPr>
          <a:xfrm>
            <a:off x="891098" y="6062999"/>
            <a:ext cx="754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歐洲</a:t>
            </a:r>
            <a:r>
              <a:rPr lang="en-US" altLang="zh-CN" sz="1000" dirty="0"/>
              <a:t>2014</a:t>
            </a:r>
            <a:r>
              <a:rPr lang="zh-CN" altLang="en-US" sz="1000" dirty="0"/>
              <a:t>腎臟病年報 （</a:t>
            </a:r>
            <a:r>
              <a:rPr lang="en-US" altLang="zh-CN" sz="1000" dirty="0"/>
              <a:t>ERA-EDTA</a:t>
            </a:r>
            <a:r>
              <a:rPr lang="zh-CN" altLang="en-US" sz="1000" dirty="0"/>
              <a:t>）；台灣健保資料庫。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0936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41744" cy="1143000"/>
          </a:xfrm>
          <a:noFill/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2010-2013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年透析族</a:t>
            </a:r>
            <a:r>
              <a:rPr kumimoji="1"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群與</a:t>
            </a: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2013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年</a:t>
            </a:r>
            <a:r>
              <a:rPr kumimoji="1"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一般族群之平均餘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命</a:t>
            </a:r>
          </a:p>
        </p:txBody>
      </p:sp>
      <p:pic>
        <p:nvPicPr>
          <p:cNvPr id="8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5" y="1792128"/>
            <a:ext cx="7732468" cy="4142104"/>
          </a:xfrm>
        </p:spPr>
      </p:pic>
      <p:sp>
        <p:nvSpPr>
          <p:cNvPr id="4" name="文字方塊 3"/>
          <p:cNvSpPr txBox="1"/>
          <p:nvPr/>
        </p:nvSpPr>
        <p:spPr>
          <a:xfrm>
            <a:off x="891098" y="6062999"/>
            <a:ext cx="754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</a:t>
            </a:r>
            <a:r>
              <a:rPr lang="zh-CN" altLang="en-US" sz="1000" dirty="0" smtClean="0"/>
              <a:t>：</a:t>
            </a:r>
            <a:endParaRPr lang="en-US" altLang="zh-CN" sz="1000" dirty="0" smtClean="0"/>
          </a:p>
          <a:p>
            <a:r>
              <a:rPr lang="zh-CN" altLang="en-US" sz="1000" dirty="0" smtClean="0"/>
              <a:t>台灣</a:t>
            </a:r>
            <a:r>
              <a:rPr lang="zh-CN" altLang="en-US" sz="1000" dirty="0"/>
              <a:t>健保資料庫。</a:t>
            </a:r>
          </a:p>
          <a:p>
            <a:r>
              <a:rPr lang="zh-CN" altLang="en-US" sz="1000" dirty="0"/>
              <a:t>參考資料</a:t>
            </a:r>
            <a:r>
              <a:rPr lang="zh-CN" altLang="en-US" sz="1000" dirty="0" smtClean="0"/>
              <a:t>：</a:t>
            </a:r>
          </a:p>
          <a:p>
            <a:r>
              <a:rPr lang="zh-CN" altLang="en-US" sz="1000" dirty="0" smtClean="0"/>
              <a:t>內政部統計處</a:t>
            </a:r>
            <a:r>
              <a:rPr lang="en-US" altLang="zh-CN" sz="1000" dirty="0" smtClean="0"/>
              <a:t>102</a:t>
            </a:r>
            <a:r>
              <a:rPr lang="zh-CN" altLang="en-US" sz="1000" dirty="0" smtClean="0"/>
              <a:t>年簡易生命表。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7307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41744" cy="1143000"/>
          </a:xfrm>
          <a:noFill/>
        </p:spPr>
        <p:txBody>
          <a:bodyPr>
            <a:noAutofit/>
          </a:bodyPr>
          <a:lstStyle/>
          <a:p>
            <a:r>
              <a:rPr kumimoji="1" lang="en-US" altLang="zh-CHT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2000-2004</a:t>
            </a:r>
            <a:r>
              <a:rPr kumimoji="1" lang="zh-CHT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年與</a:t>
            </a:r>
            <a:r>
              <a:rPr kumimoji="1" lang="en-US" altLang="zh-CHT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2010-2013</a:t>
            </a:r>
            <a:r>
              <a:rPr kumimoji="1" lang="zh-CHT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年</a:t>
            </a:r>
            <a:r>
              <a:rPr kumimoji="1" lang="en-US" altLang="zh-CHT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CHT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CHT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透析族群之平均餘</a:t>
            </a:r>
            <a:r>
              <a:rPr kumimoji="1" lang="zh-CHT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命 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5" y="1792128"/>
            <a:ext cx="7732468" cy="4142104"/>
          </a:xfrm>
        </p:spPr>
      </p:pic>
      <p:sp>
        <p:nvSpPr>
          <p:cNvPr id="4" name="文字方塊 3"/>
          <p:cNvSpPr txBox="1"/>
          <p:nvPr/>
        </p:nvSpPr>
        <p:spPr>
          <a:xfrm>
            <a:off x="891098" y="6062999"/>
            <a:ext cx="754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0351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41744" cy="1143000"/>
          </a:xfrm>
          <a:noFill/>
        </p:spPr>
        <p:txBody>
          <a:bodyPr>
            <a:noAutofit/>
          </a:bodyPr>
          <a:lstStyle/>
          <a:p>
            <a:r>
              <a:rPr kumimoji="1" lang="en-US" altLang="zh-CHT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2000-2004</a:t>
            </a:r>
            <a:r>
              <a:rPr kumimoji="1" lang="zh-CHT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年與</a:t>
            </a:r>
            <a:r>
              <a:rPr kumimoji="1" lang="en-US" altLang="zh-CHT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2010-2013</a:t>
            </a:r>
            <a:r>
              <a:rPr kumimoji="1" lang="zh-CHT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年</a:t>
            </a:r>
            <a:r>
              <a:rPr kumimoji="1" lang="en-US" altLang="zh-CHT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CHT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CHT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一般族</a:t>
            </a:r>
            <a:r>
              <a:rPr kumimoji="1" lang="zh-CHT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群之平均餘命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5" y="1792128"/>
            <a:ext cx="7732468" cy="4142104"/>
          </a:xfrm>
        </p:spPr>
      </p:pic>
      <p:sp>
        <p:nvSpPr>
          <p:cNvPr id="4" name="文字方塊 3"/>
          <p:cNvSpPr txBox="1"/>
          <p:nvPr/>
        </p:nvSpPr>
        <p:spPr>
          <a:xfrm>
            <a:off x="891098" y="6062999"/>
            <a:ext cx="754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參考資料：</a:t>
            </a:r>
          </a:p>
          <a:p>
            <a:r>
              <a:rPr lang="zh-CN" altLang="en-US" sz="1000" dirty="0"/>
              <a:t>內政部統計處。</a:t>
            </a:r>
          </a:p>
          <a:p>
            <a:r>
              <a:rPr lang="zh-CN" altLang="en-US" sz="1000" dirty="0"/>
              <a:t>註：</a:t>
            </a:r>
          </a:p>
          <a:p>
            <a:r>
              <a:rPr lang="en-US" altLang="zh-CN" sz="1000" dirty="0"/>
              <a:t>2000-2004</a:t>
            </a:r>
            <a:r>
              <a:rPr lang="zh-CN" altLang="en-US" sz="1000" dirty="0"/>
              <a:t>年以</a:t>
            </a:r>
            <a:r>
              <a:rPr lang="en-US" altLang="zh-CN" sz="1000" dirty="0"/>
              <a:t>2002</a:t>
            </a:r>
            <a:r>
              <a:rPr lang="zh-CN" altLang="en-US" sz="1000" dirty="0"/>
              <a:t>年簡易生命表為準；</a:t>
            </a:r>
            <a:r>
              <a:rPr lang="en-US" altLang="zh-CN" sz="1000" dirty="0"/>
              <a:t>2010-2013</a:t>
            </a:r>
            <a:r>
              <a:rPr lang="zh-CN" altLang="en-US" sz="1000" dirty="0"/>
              <a:t>年以</a:t>
            </a:r>
            <a:r>
              <a:rPr lang="en-US" altLang="zh-CN" sz="1000" dirty="0"/>
              <a:t>2012</a:t>
            </a:r>
            <a:r>
              <a:rPr lang="zh-CN" altLang="en-US" sz="1000" dirty="0"/>
              <a:t>年簡易生命表為準。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1582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腎病-表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4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41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-1931199"/>
            <a:ext cx="7920000" cy="107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41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-1931199"/>
            <a:ext cx="7920000" cy="1072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4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透析患者死亡率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3" y="1792128"/>
            <a:ext cx="7732473" cy="4142106"/>
          </a:xfrm>
        </p:spPr>
      </p:pic>
      <p:sp>
        <p:nvSpPr>
          <p:cNvPr id="5" name="文字方塊 4"/>
          <p:cNvSpPr txBox="1"/>
          <p:nvPr/>
        </p:nvSpPr>
        <p:spPr>
          <a:xfrm>
            <a:off x="891098" y="6062999"/>
            <a:ext cx="754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透析死亡率</a:t>
            </a:r>
            <a:r>
              <a:rPr lang="en-US" altLang="zh-CN" sz="1000" dirty="0"/>
              <a:t>=</a:t>
            </a:r>
            <a:r>
              <a:rPr lang="zh-CN" altLang="en-US" sz="1000" dirty="0"/>
              <a:t>（當年性別）透析死亡數</a:t>
            </a:r>
            <a:r>
              <a:rPr lang="en-US" altLang="zh-CN" sz="1000" dirty="0"/>
              <a:t>/ </a:t>
            </a:r>
            <a:r>
              <a:rPr lang="zh-CN" altLang="en-US" sz="1000" dirty="0"/>
              <a:t>（當年性別）透析盛行數*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3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0896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歲以上透析患者</a:t>
            </a:r>
            <a:r>
              <a:rPr kumimoji="1"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死亡率</a:t>
            </a: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性別、年齡</a:t>
            </a:r>
            <a:r>
              <a:rPr kumimoji="1"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別</a:t>
            </a: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3" y="1792128"/>
            <a:ext cx="7732472" cy="4142106"/>
          </a:xfrm>
        </p:spPr>
      </p:pic>
      <p:sp>
        <p:nvSpPr>
          <p:cNvPr id="5" name="文字方塊 4"/>
          <p:cNvSpPr txBox="1"/>
          <p:nvPr/>
        </p:nvSpPr>
        <p:spPr>
          <a:xfrm>
            <a:off x="891098" y="6062999"/>
            <a:ext cx="754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透析死亡率</a:t>
            </a:r>
            <a:r>
              <a:rPr lang="en-US" altLang="zh-CN" sz="1000" dirty="0"/>
              <a:t>= </a:t>
            </a:r>
            <a:r>
              <a:rPr lang="zh-CN" altLang="en-US" sz="1000" dirty="0"/>
              <a:t>（當年性別．年齡別）透析死亡數</a:t>
            </a:r>
            <a:r>
              <a:rPr lang="en-US" altLang="zh-CN" sz="1000" dirty="0"/>
              <a:t>/ </a:t>
            </a:r>
            <a:r>
              <a:rPr lang="zh-CN" altLang="en-US" sz="1000" dirty="0"/>
              <a:t>（當年性別．年齡別）透析盛行數*</a:t>
            </a:r>
            <a:r>
              <a:rPr lang="en-US" altLang="zh-CN" sz="1000" dirty="0" smtClean="0"/>
              <a:t>10</a:t>
            </a:r>
            <a:r>
              <a:rPr lang="en-US" altLang="zh-CN" sz="1000" baseline="30000" dirty="0" smtClean="0"/>
              <a:t>3</a:t>
            </a:r>
            <a:r>
              <a:rPr lang="zh-CN" altLang="en-US" sz="1000" dirty="0" smtClean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9260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2000-2009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年台灣透析患者五年存活率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(%</a:t>
            </a: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b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依性別及年齡別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3" y="1792128"/>
            <a:ext cx="7732472" cy="4142105"/>
          </a:xfrm>
        </p:spPr>
      </p:pic>
      <p:sp>
        <p:nvSpPr>
          <p:cNvPr id="5" name="文字方塊 4"/>
          <p:cNvSpPr txBox="1"/>
          <p:nvPr/>
        </p:nvSpPr>
        <p:spPr>
          <a:xfrm>
            <a:off x="891098" y="6062999"/>
            <a:ext cx="754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</a:t>
            </a:r>
            <a:r>
              <a:rPr lang="zh-CN" altLang="en-US" sz="1000" dirty="0" smtClean="0"/>
              <a:t>：</a:t>
            </a:r>
          </a:p>
          <a:p>
            <a:r>
              <a:rPr lang="zh-CN" altLang="en-US" sz="1000" dirty="0" smtClean="0"/>
              <a:t>台灣健保資料庫。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3112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2000-2009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年歷年台灣透析</a:t>
            </a:r>
            <a:r>
              <a:rPr kumimoji="1"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患者</a:t>
            </a: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一年及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五年存活率比較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4" y="1792128"/>
            <a:ext cx="7732470" cy="4142105"/>
          </a:xfrm>
        </p:spPr>
      </p:pic>
      <p:sp>
        <p:nvSpPr>
          <p:cNvPr id="5" name="文字方塊 4"/>
          <p:cNvSpPr txBox="1"/>
          <p:nvPr/>
        </p:nvSpPr>
        <p:spPr>
          <a:xfrm>
            <a:off x="891098" y="6062999"/>
            <a:ext cx="754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台灣健保資料庫。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520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143000"/>
          </a:xfrm>
          <a:noFill/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2000-2009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年歷年台灣透析患者五年存活率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依疾病別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4" y="1792128"/>
            <a:ext cx="7732470" cy="4142104"/>
          </a:xfrm>
        </p:spPr>
      </p:pic>
      <p:sp>
        <p:nvSpPr>
          <p:cNvPr id="5" name="文字方塊 4"/>
          <p:cNvSpPr txBox="1"/>
          <p:nvPr/>
        </p:nvSpPr>
        <p:spPr>
          <a:xfrm>
            <a:off x="891098" y="6062999"/>
            <a:ext cx="754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資料來源：台灣健保資料庫。</a:t>
            </a:r>
          </a:p>
          <a:p>
            <a:r>
              <a:rPr lang="zh-CN" altLang="en-US" sz="1000" dirty="0"/>
              <a:t>註</a:t>
            </a:r>
            <a:r>
              <a:rPr lang="zh-CN" altLang="en-US" sz="1000" dirty="0" smtClean="0"/>
              <a:t>：</a:t>
            </a:r>
            <a:endParaRPr lang="en-US" altLang="zh-CN" sz="1000" dirty="0" smtClean="0"/>
          </a:p>
          <a:p>
            <a:r>
              <a:rPr lang="zh-CN" altLang="en-US" sz="1000" dirty="0" smtClean="0"/>
              <a:t>糖尿病 </a:t>
            </a:r>
            <a:r>
              <a:rPr lang="zh-CN" altLang="en-US" sz="1000" dirty="0"/>
              <a:t>（</a:t>
            </a:r>
            <a:r>
              <a:rPr lang="en-US" altLang="zh-CN" sz="1000" dirty="0"/>
              <a:t>ICD-9-CM</a:t>
            </a:r>
            <a:r>
              <a:rPr lang="zh-CN" altLang="en-US" sz="1000" dirty="0"/>
              <a:t>：</a:t>
            </a:r>
            <a:r>
              <a:rPr lang="en-US" altLang="zh-CN" sz="1000" dirty="0"/>
              <a:t>250, 357.2, 362.0x, 366.41, A18.1</a:t>
            </a:r>
            <a:r>
              <a:rPr lang="zh-CN" altLang="en-US" sz="1000" dirty="0"/>
              <a:t>）；高血壓 （</a:t>
            </a:r>
            <a:r>
              <a:rPr lang="en-US" altLang="zh-CN" sz="1000" dirty="0"/>
              <a:t>ICD-9-CM</a:t>
            </a:r>
            <a:r>
              <a:rPr lang="zh-CN" altLang="en-US" sz="1000" dirty="0"/>
              <a:t>：</a:t>
            </a:r>
            <a:r>
              <a:rPr lang="en-US" altLang="zh-CN" sz="1000" dirty="0"/>
              <a:t>401-405</a:t>
            </a:r>
            <a:r>
              <a:rPr lang="zh-CN" altLang="en-US" sz="1000" dirty="0"/>
              <a:t>）</a:t>
            </a:r>
            <a:r>
              <a:rPr lang="en-US" altLang="zh-CN" sz="1000" dirty="0"/>
              <a:t>---</a:t>
            </a:r>
            <a:r>
              <a:rPr lang="zh-CN" altLang="en-US" sz="1000" dirty="0"/>
              <a:t>以開始透析前一年度之門、住診任一</a:t>
            </a:r>
            <a:r>
              <a:rPr lang="en-US" altLang="zh-CN" sz="1000" dirty="0"/>
              <a:t>ICD-9-CM</a:t>
            </a:r>
            <a:r>
              <a:rPr lang="zh-CN" altLang="en-US" sz="1000" dirty="0"/>
              <a:t>診斷欄位為判斷依據，且符合住院</a:t>
            </a:r>
            <a:r>
              <a:rPr lang="en-US" altLang="zh-CN" sz="1000" dirty="0"/>
              <a:t>1</a:t>
            </a:r>
            <a:r>
              <a:rPr lang="zh-CN" altLang="en-US" sz="1000" dirty="0"/>
              <a:t>次或門診２次以上的定義即算有。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4783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41744" cy="1143000"/>
          </a:xfrm>
          <a:noFill/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美國、歐洲、日本與台灣透析</a:t>
            </a:r>
            <a:r>
              <a:rPr kumimoji="1"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患者</a:t>
            </a: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五年存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活率比較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5" y="1792128"/>
            <a:ext cx="7732468" cy="4142104"/>
          </a:xfrm>
        </p:spPr>
      </p:pic>
      <p:sp>
        <p:nvSpPr>
          <p:cNvPr id="5" name="文字方塊 4"/>
          <p:cNvSpPr txBox="1"/>
          <p:nvPr/>
        </p:nvSpPr>
        <p:spPr>
          <a:xfrm>
            <a:off x="891098" y="6062999"/>
            <a:ext cx="754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美國</a:t>
            </a:r>
            <a:r>
              <a:rPr lang="en-US" altLang="zh-CN" sz="1000" dirty="0"/>
              <a:t>2015</a:t>
            </a:r>
            <a:r>
              <a:rPr lang="zh-CN" altLang="en-US" sz="1000" dirty="0"/>
              <a:t>腎臟病年報 （</a:t>
            </a:r>
            <a:r>
              <a:rPr lang="en-US" altLang="zh-CN" sz="1000" dirty="0"/>
              <a:t>USRDS</a:t>
            </a:r>
            <a:r>
              <a:rPr lang="zh-CN" altLang="en-US" sz="1000" dirty="0"/>
              <a:t>）；歐洲</a:t>
            </a:r>
            <a:r>
              <a:rPr lang="en-US" altLang="zh-CN" sz="1000" dirty="0"/>
              <a:t>2014</a:t>
            </a:r>
            <a:r>
              <a:rPr lang="zh-CN" altLang="en-US" sz="1000" dirty="0"/>
              <a:t>腎臟病年報 （</a:t>
            </a:r>
            <a:r>
              <a:rPr lang="en-US" altLang="zh-CN" sz="1000" dirty="0"/>
              <a:t>ERA-EDTA</a:t>
            </a:r>
            <a:r>
              <a:rPr lang="zh-CN" altLang="en-US" sz="1000" dirty="0"/>
              <a:t>）；台灣健保資料庫；日本透析醫學會。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9153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41744" cy="1143000"/>
          </a:xfrm>
          <a:noFill/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美國、歐洲與台灣透析患者五年存活率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(%</a:t>
            </a: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b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43" y="1792128"/>
            <a:ext cx="6466712" cy="4142104"/>
          </a:xfrm>
        </p:spPr>
      </p:pic>
      <p:sp>
        <p:nvSpPr>
          <p:cNvPr id="5" name="文字方塊 4"/>
          <p:cNvSpPr txBox="1"/>
          <p:nvPr/>
        </p:nvSpPr>
        <p:spPr>
          <a:xfrm>
            <a:off x="891098" y="6062999"/>
            <a:ext cx="754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	</a:t>
            </a:r>
          </a:p>
          <a:p>
            <a:r>
              <a:rPr lang="zh-CN" altLang="en-US" sz="1000" dirty="0"/>
              <a:t>美國</a:t>
            </a:r>
            <a:r>
              <a:rPr lang="en-US" altLang="zh-CN" sz="1000" dirty="0"/>
              <a:t>2015</a:t>
            </a:r>
            <a:r>
              <a:rPr lang="zh-CN" altLang="en-US" sz="1000" dirty="0"/>
              <a:t>腎臟病年報 （</a:t>
            </a:r>
            <a:r>
              <a:rPr lang="en-US" altLang="zh-CN" sz="1000" dirty="0"/>
              <a:t>USRDS</a:t>
            </a:r>
            <a:r>
              <a:rPr lang="zh-CN" altLang="en-US" sz="1000" dirty="0"/>
              <a:t>）；歐洲</a:t>
            </a:r>
            <a:r>
              <a:rPr lang="en-US" altLang="zh-CN" sz="1000" dirty="0"/>
              <a:t>2014</a:t>
            </a:r>
            <a:r>
              <a:rPr lang="zh-CN" altLang="en-US" sz="1000" dirty="0"/>
              <a:t>腎臟病年報 （</a:t>
            </a:r>
            <a:r>
              <a:rPr lang="en-US" altLang="zh-CN" sz="1000" dirty="0"/>
              <a:t>ERA-EDTA</a:t>
            </a:r>
            <a:r>
              <a:rPr lang="zh-CN" altLang="en-US" sz="1000" dirty="0"/>
              <a:t>）；台灣健保資料庫。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8994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41744" cy="1143000"/>
          </a:xfrm>
          <a:noFill/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歐洲與台灣透析患者五年存活率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chemeClr val="accent1">
                  <a:lumMod val="7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43" y="1792128"/>
            <a:ext cx="6466712" cy="4142103"/>
          </a:xfrm>
        </p:spPr>
      </p:pic>
      <p:sp>
        <p:nvSpPr>
          <p:cNvPr id="5" name="文字方塊 4"/>
          <p:cNvSpPr txBox="1"/>
          <p:nvPr/>
        </p:nvSpPr>
        <p:spPr>
          <a:xfrm>
            <a:off x="891098" y="6062999"/>
            <a:ext cx="754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</a:t>
            </a:r>
          </a:p>
          <a:p>
            <a:r>
              <a:rPr lang="zh-CN" altLang="en-US" sz="1000" dirty="0"/>
              <a:t>歐洲</a:t>
            </a:r>
            <a:r>
              <a:rPr lang="en-US" altLang="zh-CN" sz="1000" dirty="0"/>
              <a:t>2014</a:t>
            </a:r>
            <a:r>
              <a:rPr lang="zh-CN" altLang="en-US" sz="1000" dirty="0"/>
              <a:t>腎臟病年報 （</a:t>
            </a:r>
            <a:r>
              <a:rPr lang="en-US" altLang="zh-CN" sz="1000" dirty="0"/>
              <a:t>ERA-EDTA</a:t>
            </a:r>
            <a:r>
              <a:rPr lang="zh-CN" altLang="en-US" sz="1000" dirty="0"/>
              <a:t>）；台灣健保資料庫。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11376141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預設佈景主題.thmx</Template>
  <TotalTime>346</TotalTime>
  <Words>403</Words>
  <Application>Microsoft Macintosh PowerPoint</Application>
  <PresentationFormat>如螢幕大小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預設佈景主題</vt:lpstr>
      <vt:lpstr>PowerPoint 簡報</vt:lpstr>
      <vt:lpstr>透析患者死亡率</vt:lpstr>
      <vt:lpstr>20歲以上透析患者死亡率(依性別、年齡別)</vt:lpstr>
      <vt:lpstr>2000-2009年台灣透析患者五年存活率(%) (依性別及年齡別)</vt:lpstr>
      <vt:lpstr>2000-2009年歷年台灣透析患者 一年及五年存活率比較(%)</vt:lpstr>
      <vt:lpstr>2000-2009年歷年台灣透析患者五年存活率(%)(依疾病別)</vt:lpstr>
      <vt:lpstr>美國、歐洲、日本與台灣透析患者 五年存活率比較(%)</vt:lpstr>
      <vt:lpstr>美國、歐洲與台灣透析患者五年存活率(%) (依性別)</vt:lpstr>
      <vt:lpstr>歐洲與台灣透析患者五年存活率(%)(依年齡別)</vt:lpstr>
      <vt:lpstr>美國、歐洲與台灣透析患者五年存活率(%) (依疾病別)</vt:lpstr>
      <vt:lpstr>美國與台灣透析患者五年存活率(%) (依透析模式)</vt:lpstr>
      <vt:lpstr>2010-2013年透析族群與 2013年一般族群之平均餘命</vt:lpstr>
      <vt:lpstr>2000-2004年與2010-2013年 透析族群之平均餘命 </vt:lpstr>
      <vt:lpstr>2000-2004年與2010-2013年 一般族群之平均餘命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mac</dc:creator>
  <cp:lastModifiedBy>mac mac</cp:lastModifiedBy>
  <cp:revision>53</cp:revision>
  <dcterms:created xsi:type="dcterms:W3CDTF">2017-05-26T08:06:04Z</dcterms:created>
  <dcterms:modified xsi:type="dcterms:W3CDTF">2017-07-12T07:51:09Z</dcterms:modified>
</cp:coreProperties>
</file>