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74" r:id="rId13"/>
    <p:sldId id="284" r:id="rId14"/>
    <p:sldId id="285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34" autoAdjust="0"/>
  </p:normalViewPr>
  <p:slideViewPr>
    <p:cSldViewPr snapToGrid="0" snapToObjects="1">
      <p:cViewPr>
        <p:scale>
          <a:sx n="120" d="100"/>
          <a:sy n="120" d="100"/>
        </p:scale>
        <p:origin x="-232" y="-1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629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161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662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964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283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806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501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8381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7562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474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TW" altLang="en-US" smtClean="0"/>
              <a:t>將圖片拖曳至版面配置區或按一下圖示以新增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3612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826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5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33739" cy="1143000"/>
          </a:xfrm>
          <a:noFill/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透析盛行患者有糖尿病比率</a:t>
            </a:r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rgbClr val="DF7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5" y="1933927"/>
            <a:ext cx="7185948" cy="3858506"/>
          </a:xfrm>
        </p:spPr>
      </p:pic>
      <p:sp>
        <p:nvSpPr>
          <p:cNvPr id="5" name="文字方塊 4"/>
          <p:cNvSpPr txBox="1"/>
          <p:nvPr/>
        </p:nvSpPr>
        <p:spPr>
          <a:xfrm>
            <a:off x="1126676" y="6062999"/>
            <a:ext cx="7044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	</a:t>
            </a:r>
          </a:p>
          <a:p>
            <a:r>
              <a:rPr lang="zh-CN" altLang="en-US" sz="1000" dirty="0"/>
              <a:t>糖尿病（</a:t>
            </a:r>
            <a:r>
              <a:rPr lang="en-US" altLang="zh-CN" sz="1000" dirty="0"/>
              <a:t>ICD-9-CM</a:t>
            </a:r>
            <a:r>
              <a:rPr lang="zh-CN" altLang="en-US" sz="1000" dirty="0"/>
              <a:t>：</a:t>
            </a:r>
            <a:r>
              <a:rPr lang="en-US" altLang="zh-CN" sz="1000" dirty="0"/>
              <a:t>250, 357.2, 362.0x, 366.41</a:t>
            </a:r>
            <a:r>
              <a:rPr lang="zh-CN" altLang="en-US" sz="1000" dirty="0"/>
              <a:t>）：以盛行前一年度之門、住診之任一診斷為判斷依據，且符合住院</a:t>
            </a:r>
            <a:r>
              <a:rPr lang="en-US" altLang="zh-CN" sz="1000" dirty="0"/>
              <a:t>1</a:t>
            </a:r>
            <a:r>
              <a:rPr lang="zh-CN" altLang="en-US" sz="1000" dirty="0"/>
              <a:t>次或門診２次以上的定義。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5209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33739" cy="1143000"/>
          </a:xfrm>
          <a:noFill/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透析盛行患者有糖尿病比率</a:t>
            </a:r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依年齡別）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5" y="1935040"/>
            <a:ext cx="7185948" cy="3856279"/>
          </a:xfrm>
        </p:spPr>
      </p:pic>
      <p:sp>
        <p:nvSpPr>
          <p:cNvPr id="5" name="文字方塊 4"/>
          <p:cNvSpPr txBox="1"/>
          <p:nvPr/>
        </p:nvSpPr>
        <p:spPr>
          <a:xfrm>
            <a:off x="1126676" y="6062999"/>
            <a:ext cx="7044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	</a:t>
            </a:r>
          </a:p>
          <a:p>
            <a:r>
              <a:rPr lang="zh-CN" altLang="en-US" sz="1000" dirty="0" smtClean="0"/>
              <a:t>糖尿病（</a:t>
            </a:r>
            <a:r>
              <a:rPr lang="en-US" altLang="zh-CN" sz="1000" dirty="0" smtClean="0"/>
              <a:t>ICD-9-CM</a:t>
            </a:r>
            <a:r>
              <a:rPr lang="zh-CN" altLang="en-US" sz="1000" dirty="0" smtClean="0"/>
              <a:t>：</a:t>
            </a:r>
            <a:r>
              <a:rPr lang="en-US" altLang="zh-CN" sz="1000" dirty="0" smtClean="0"/>
              <a:t>250, 357.2, 362.0x, 366.41</a:t>
            </a:r>
            <a:r>
              <a:rPr lang="zh-CN" altLang="en-US" sz="1000" dirty="0" smtClean="0"/>
              <a:t>）：以盛行前一年度之門、住診之任一診斷為判斷依據，且符合住院</a:t>
            </a:r>
            <a:r>
              <a:rPr lang="en-US" altLang="zh-CN" sz="1000" dirty="0" smtClean="0"/>
              <a:t>1</a:t>
            </a:r>
            <a:r>
              <a:rPr lang="zh-CN" altLang="en-US" sz="1000" dirty="0" smtClean="0"/>
              <a:t>次或門診２次以上的定義。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7878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2018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2012-2014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年台灣地區平均透析盛行率</a:t>
            </a:r>
            <a:endParaRPr kumimoji="1" lang="en-US" altLang="zh-TW" sz="3200" dirty="0">
              <a:solidFill>
                <a:srgbClr val="00808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6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44" y="1416719"/>
            <a:ext cx="5175312" cy="4525962"/>
          </a:xfrm>
        </p:spPr>
      </p:pic>
      <p:sp>
        <p:nvSpPr>
          <p:cNvPr id="4" name="文字方塊 3"/>
          <p:cNvSpPr txBox="1"/>
          <p:nvPr/>
        </p:nvSpPr>
        <p:spPr>
          <a:xfrm>
            <a:off x="1984345" y="5996226"/>
            <a:ext cx="5175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資料來源：腎臟醫學會。</a:t>
            </a:r>
          </a:p>
          <a:p>
            <a:r>
              <a:rPr lang="zh-CN" altLang="en-US" sz="1000" dirty="0"/>
              <a:t>註</a:t>
            </a:r>
            <a:r>
              <a:rPr lang="zh-CN" altLang="en-US" sz="1000" dirty="0" smtClean="0"/>
              <a:t>：</a:t>
            </a:r>
            <a:endParaRPr lang="en-US" altLang="zh-CN" sz="1000" dirty="0" smtClean="0"/>
          </a:p>
          <a:p>
            <a:r>
              <a:rPr lang="en-US" altLang="zh-CN" sz="1000" dirty="0" smtClean="0"/>
              <a:t>1</a:t>
            </a:r>
            <a:r>
              <a:rPr lang="en-US" altLang="zh-CN" sz="1000" dirty="0"/>
              <a:t>.	</a:t>
            </a:r>
            <a:r>
              <a:rPr lang="zh-CN" altLang="en-US" sz="1000" dirty="0"/>
              <a:t>縣市透析盛行率</a:t>
            </a:r>
            <a:r>
              <a:rPr lang="en-US" altLang="zh-CN" sz="1000" dirty="0"/>
              <a:t>=</a:t>
            </a:r>
            <a:r>
              <a:rPr lang="zh-CN" altLang="en-US" sz="1000" dirty="0"/>
              <a:t>透析患者居住所在縣市的透析盛行人數</a:t>
            </a:r>
            <a:r>
              <a:rPr lang="en-US" altLang="zh-CN" sz="1000" dirty="0"/>
              <a:t>/</a:t>
            </a:r>
            <a:r>
              <a:rPr lang="zh-CN" altLang="en-US" sz="1000" dirty="0"/>
              <a:t>該縣市人口數*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</a:p>
          <a:p>
            <a:r>
              <a:rPr lang="en-US" altLang="zh-CN" sz="1000" dirty="0"/>
              <a:t>2.	</a:t>
            </a:r>
            <a:r>
              <a:rPr lang="zh-CN" altLang="en-US" sz="1000" dirty="0"/>
              <a:t>平均透析盛行率</a:t>
            </a:r>
            <a:r>
              <a:rPr lang="en-US" altLang="zh-CN" sz="1000" dirty="0"/>
              <a:t>=2012-2014</a:t>
            </a:r>
            <a:r>
              <a:rPr lang="zh-CN" altLang="en-US" sz="1000" dirty="0"/>
              <a:t>透析盛行率的加總</a:t>
            </a:r>
            <a:r>
              <a:rPr lang="en-US" altLang="zh-CN" sz="1000" dirty="0"/>
              <a:t>/3</a:t>
            </a:r>
            <a:r>
              <a:rPr lang="zh-CN" altLang="en-US" sz="1000" dirty="0"/>
              <a:t>（年）。</a:t>
            </a:r>
          </a:p>
          <a:p>
            <a:r>
              <a:rPr lang="en-US" altLang="zh-CN" sz="1000" dirty="0"/>
              <a:t>3.	</a:t>
            </a:r>
            <a:r>
              <a:rPr lang="zh-CN" altLang="en-US" sz="1000" dirty="0"/>
              <a:t>單位：人</a:t>
            </a:r>
            <a:r>
              <a:rPr lang="en-US" altLang="zh-CN" sz="1000" dirty="0"/>
              <a:t>/</a:t>
            </a:r>
            <a:r>
              <a:rPr lang="zh-CN" altLang="en-US" sz="1000" dirty="0"/>
              <a:t>每百萬人口。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1487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2018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2012-2014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年台灣地區</a:t>
            </a:r>
            <a:r>
              <a:rPr kumimoji="1" lang="zh-TW" altLang="en-US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年齡</a:t>
            </a:r>
            <a:r>
              <a:rPr kumimoji="1" lang="en-US" altLang="zh-TW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標準化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平均透析盛行率</a:t>
            </a:r>
            <a:endParaRPr kumimoji="1" lang="en-US" altLang="zh-TW" sz="3200" dirty="0">
              <a:solidFill>
                <a:srgbClr val="00808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44" y="1416719"/>
            <a:ext cx="5175312" cy="4525962"/>
          </a:xfrm>
        </p:spPr>
      </p:pic>
      <p:sp>
        <p:nvSpPr>
          <p:cNvPr id="6" name="文字方塊 5"/>
          <p:cNvSpPr txBox="1"/>
          <p:nvPr/>
        </p:nvSpPr>
        <p:spPr>
          <a:xfrm>
            <a:off x="1984345" y="5996226"/>
            <a:ext cx="5175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資料來源：腎臟醫學會。</a:t>
            </a:r>
          </a:p>
          <a:p>
            <a:r>
              <a:rPr lang="zh-CN" altLang="en-US" sz="1000" dirty="0"/>
              <a:t>註</a:t>
            </a:r>
            <a:r>
              <a:rPr lang="zh-CN" altLang="en-US" sz="1000" dirty="0" smtClean="0"/>
              <a:t>：</a:t>
            </a:r>
            <a:endParaRPr lang="en-US" altLang="zh-CN" sz="1000" dirty="0" smtClean="0"/>
          </a:p>
          <a:p>
            <a:r>
              <a:rPr lang="en-US" altLang="zh-CN" sz="1000" dirty="0" smtClean="0"/>
              <a:t>1</a:t>
            </a:r>
            <a:r>
              <a:rPr lang="en-US" altLang="zh-CN" sz="1000" dirty="0"/>
              <a:t>.	</a:t>
            </a:r>
            <a:r>
              <a:rPr lang="zh-CN" altLang="en-US" sz="1000" dirty="0"/>
              <a:t>以</a:t>
            </a:r>
            <a:r>
              <a:rPr lang="en-US" altLang="zh-CN" sz="1000" dirty="0"/>
              <a:t>WHO 2000</a:t>
            </a:r>
            <a:r>
              <a:rPr lang="zh-CN" altLang="en-US" sz="1000" dirty="0"/>
              <a:t>年世界人口結構進行年齡標準化。</a:t>
            </a:r>
          </a:p>
          <a:p>
            <a:r>
              <a:rPr lang="en-US" altLang="zh-CN" sz="1000" dirty="0"/>
              <a:t>2.	</a:t>
            </a:r>
            <a:r>
              <a:rPr lang="zh-CN" altLang="en-US" sz="1000" dirty="0"/>
              <a:t>標準化平均透析盛行率</a:t>
            </a:r>
            <a:r>
              <a:rPr lang="en-US" altLang="zh-CN" sz="1000" dirty="0"/>
              <a:t>=2012-2014</a:t>
            </a:r>
            <a:r>
              <a:rPr lang="zh-CN" altLang="en-US" sz="1000" dirty="0"/>
              <a:t>標準化透析盛行率的加總</a:t>
            </a:r>
            <a:r>
              <a:rPr lang="en-US" altLang="zh-CN" sz="1000" dirty="0"/>
              <a:t>/3</a:t>
            </a:r>
            <a:r>
              <a:rPr lang="zh-CN" altLang="en-US" sz="1000" dirty="0"/>
              <a:t>（年）。</a:t>
            </a:r>
          </a:p>
          <a:p>
            <a:r>
              <a:rPr lang="en-US" altLang="zh-CN" sz="1000" dirty="0"/>
              <a:t>3.	</a:t>
            </a:r>
            <a:r>
              <a:rPr lang="zh-CN" altLang="en-US" sz="1000" dirty="0"/>
              <a:t>單位：人</a:t>
            </a:r>
            <a:r>
              <a:rPr lang="en-US" altLang="zh-CN" sz="1000" dirty="0"/>
              <a:t>/</a:t>
            </a:r>
            <a:r>
              <a:rPr lang="zh-CN" altLang="en-US" sz="1000" dirty="0"/>
              <a:t>每百萬人口。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54995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2018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2012-2014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年台灣地區平均透析盛行率</a:t>
            </a:r>
            <a:endParaRPr kumimoji="1" lang="en-US" altLang="zh-TW" sz="3200" dirty="0">
              <a:solidFill>
                <a:schemeClr val="accent6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44" y="1416719"/>
            <a:ext cx="5175312" cy="4525962"/>
          </a:xfrm>
        </p:spPr>
      </p:pic>
      <p:sp>
        <p:nvSpPr>
          <p:cNvPr id="4" name="文字方塊 3"/>
          <p:cNvSpPr txBox="1"/>
          <p:nvPr/>
        </p:nvSpPr>
        <p:spPr>
          <a:xfrm>
            <a:off x="1376892" y="5996226"/>
            <a:ext cx="63902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資料來源：台灣健保資料庫。</a:t>
            </a:r>
          </a:p>
          <a:p>
            <a:r>
              <a:rPr lang="zh-CN" altLang="en-US" sz="1000" dirty="0"/>
              <a:t>註</a:t>
            </a:r>
            <a:r>
              <a:rPr lang="zh-CN" altLang="en-US" sz="1000" dirty="0" smtClean="0"/>
              <a:t>：</a:t>
            </a:r>
            <a:endParaRPr lang="en-US" altLang="zh-CN" sz="1000" dirty="0" smtClean="0"/>
          </a:p>
          <a:p>
            <a:r>
              <a:rPr lang="en-US" altLang="zh-CN" sz="1000" dirty="0" smtClean="0"/>
              <a:t>1</a:t>
            </a:r>
            <a:r>
              <a:rPr lang="en-US" altLang="zh-CN" sz="1000" dirty="0"/>
              <a:t>.	</a:t>
            </a:r>
            <a:r>
              <a:rPr lang="zh-CN" altLang="en-US" sz="1000" dirty="0"/>
              <a:t>縣市透析盛行率</a:t>
            </a:r>
            <a:r>
              <a:rPr lang="en-US" altLang="zh-CN" sz="1000" dirty="0"/>
              <a:t>=</a:t>
            </a:r>
            <a:r>
              <a:rPr lang="zh-CN" altLang="en-US" sz="1000" dirty="0"/>
              <a:t>透析前一年最常去看的非腎臟科醫療院所所在縣市的透析盛行人數</a:t>
            </a:r>
            <a:r>
              <a:rPr lang="en-US" altLang="zh-CN" sz="1000" dirty="0"/>
              <a:t>/</a:t>
            </a:r>
            <a:r>
              <a:rPr lang="zh-CN" altLang="en-US" sz="1000" dirty="0"/>
              <a:t>該縣市人口數*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</a:p>
          <a:p>
            <a:r>
              <a:rPr lang="en-US" altLang="zh-CN" sz="1000" dirty="0"/>
              <a:t>2.	</a:t>
            </a:r>
            <a:r>
              <a:rPr lang="zh-CN" altLang="en-US" sz="1000" dirty="0"/>
              <a:t>平均透析盛行率</a:t>
            </a:r>
            <a:r>
              <a:rPr lang="en-US" altLang="zh-CN" sz="1000" dirty="0"/>
              <a:t>=2012-2014</a:t>
            </a:r>
            <a:r>
              <a:rPr lang="zh-CN" altLang="en-US" sz="1000" dirty="0"/>
              <a:t>透析盛行率的加總</a:t>
            </a:r>
            <a:r>
              <a:rPr lang="en-US" altLang="zh-CN" sz="1000" dirty="0"/>
              <a:t>/3</a:t>
            </a:r>
            <a:r>
              <a:rPr lang="zh-CN" altLang="en-US" sz="1000" dirty="0"/>
              <a:t>（年）。</a:t>
            </a:r>
          </a:p>
          <a:p>
            <a:r>
              <a:rPr lang="en-US" altLang="zh-CN" sz="1000" dirty="0"/>
              <a:t>3.	</a:t>
            </a:r>
            <a:r>
              <a:rPr lang="zh-CN" altLang="en-US" sz="1000" dirty="0"/>
              <a:t>單位：人</a:t>
            </a:r>
            <a:r>
              <a:rPr lang="en-US" altLang="zh-CN" sz="1000" dirty="0"/>
              <a:t>/</a:t>
            </a:r>
            <a:r>
              <a:rPr lang="zh-CN" altLang="en-US" sz="1000" dirty="0"/>
              <a:t>每百萬人口。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04843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2018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2012-2014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年台灣地區性別</a:t>
            </a:r>
            <a:r>
              <a:rPr kumimoji="1" lang="zh-TW" altLang="en-US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年齡</a:t>
            </a:r>
            <a:r>
              <a:rPr kumimoji="1" lang="en-US" altLang="zh-TW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標準化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平均透析盛行率</a:t>
            </a:r>
            <a:endParaRPr kumimoji="1" lang="en-US" altLang="zh-TW" sz="3200" dirty="0">
              <a:solidFill>
                <a:srgbClr val="00808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6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44" y="1416719"/>
            <a:ext cx="5175312" cy="4525962"/>
          </a:xfrm>
        </p:spPr>
      </p:pic>
      <p:sp>
        <p:nvSpPr>
          <p:cNvPr id="4" name="文字方塊 3"/>
          <p:cNvSpPr txBox="1"/>
          <p:nvPr/>
        </p:nvSpPr>
        <p:spPr>
          <a:xfrm>
            <a:off x="1984345" y="5996226"/>
            <a:ext cx="5175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資料來源：台灣健保資料庫。</a:t>
            </a:r>
          </a:p>
          <a:p>
            <a:r>
              <a:rPr lang="zh-CN" altLang="en-US" sz="1000" dirty="0"/>
              <a:t>註</a:t>
            </a:r>
            <a:r>
              <a:rPr lang="zh-CN" altLang="en-US" sz="1000" dirty="0" smtClean="0"/>
              <a:t>：</a:t>
            </a:r>
            <a:endParaRPr lang="en-US" altLang="zh-CN" sz="1000" dirty="0" smtClean="0"/>
          </a:p>
          <a:p>
            <a:r>
              <a:rPr lang="en-US" altLang="zh-CN" sz="1000" dirty="0" smtClean="0"/>
              <a:t>1</a:t>
            </a:r>
            <a:r>
              <a:rPr lang="en-US" altLang="zh-CN" sz="1000" dirty="0"/>
              <a:t>.	</a:t>
            </a:r>
            <a:r>
              <a:rPr lang="zh-CN" altLang="en-US" sz="1000" dirty="0"/>
              <a:t>以西元</a:t>
            </a:r>
            <a:r>
              <a:rPr lang="en-US" altLang="zh-CN" sz="1000" dirty="0"/>
              <a:t>2000</a:t>
            </a:r>
            <a:r>
              <a:rPr lang="zh-CN" altLang="en-US" sz="1000" dirty="0"/>
              <a:t>年台灣人口進行標準化，校正性別與年齡。</a:t>
            </a:r>
          </a:p>
          <a:p>
            <a:r>
              <a:rPr lang="en-US" altLang="zh-CN" sz="1000" dirty="0"/>
              <a:t>2.	</a:t>
            </a:r>
            <a:r>
              <a:rPr lang="zh-CN" altLang="en-US" sz="1000" dirty="0"/>
              <a:t>標準化平均透析盛行率</a:t>
            </a:r>
            <a:r>
              <a:rPr lang="en-US" altLang="zh-CN" sz="1000" dirty="0"/>
              <a:t>=2012-2014</a:t>
            </a:r>
            <a:r>
              <a:rPr lang="zh-CN" altLang="en-US" sz="1000" dirty="0"/>
              <a:t>標準化透析盛行率的加總</a:t>
            </a:r>
            <a:r>
              <a:rPr lang="en-US" altLang="zh-CN" sz="1000" dirty="0"/>
              <a:t>/3</a:t>
            </a:r>
            <a:r>
              <a:rPr lang="zh-CN" altLang="en-US" sz="1000" dirty="0"/>
              <a:t>（年）。</a:t>
            </a:r>
          </a:p>
          <a:p>
            <a:r>
              <a:rPr lang="en-US" altLang="zh-CN" sz="1000" dirty="0"/>
              <a:t>3.	</a:t>
            </a:r>
            <a:r>
              <a:rPr lang="zh-CN" altLang="en-US" sz="1000" dirty="0"/>
              <a:t>單位：人</a:t>
            </a:r>
            <a:r>
              <a:rPr lang="en-US" altLang="zh-CN" sz="1000" dirty="0"/>
              <a:t>/</a:t>
            </a:r>
            <a:r>
              <a:rPr lang="zh-CN" altLang="en-US" sz="1000" dirty="0"/>
              <a:t>每百萬人口。</a:t>
            </a:r>
          </a:p>
        </p:txBody>
      </p:sp>
    </p:spTree>
    <p:extLst>
      <p:ext uri="{BB962C8B-B14F-4D97-AF65-F5344CB8AC3E}">
        <p14:creationId xmlns:p14="http://schemas.microsoft.com/office/powerpoint/2010/main" val="238359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腎病-表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2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-712972"/>
            <a:ext cx="6120000" cy="82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51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5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2014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年透析盛行患者之透析年數分布</a:t>
            </a:r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rgbClr val="DF7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3" y="1778775"/>
            <a:ext cx="7732473" cy="4168812"/>
          </a:xfrm>
        </p:spPr>
      </p:pic>
    </p:spTree>
    <p:extLst>
      <p:ext uri="{BB962C8B-B14F-4D97-AF65-F5344CB8AC3E}">
        <p14:creationId xmlns:p14="http://schemas.microsoft.com/office/powerpoint/2010/main" val="60896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2014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年透析盛行患者之透析年數分布</a:t>
            </a:r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(%</a:t>
            </a:r>
            <a:r>
              <a:rPr kumimoji="1" lang="en-US" altLang="zh-TW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)</a:t>
            </a:r>
            <a:br>
              <a:rPr kumimoji="1" lang="en-US" altLang="zh-TW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en-US" altLang="zh-TW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DF7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0" y="1778775"/>
            <a:ext cx="7198399" cy="4168812"/>
          </a:xfrm>
        </p:spPr>
      </p:pic>
    </p:spTree>
    <p:extLst>
      <p:ext uri="{BB962C8B-B14F-4D97-AF65-F5344CB8AC3E}">
        <p14:creationId xmlns:p14="http://schemas.microsoft.com/office/powerpoint/2010/main" val="42406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kumimoji="1" lang="en-US" altLang="zh-CHT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2000-2014</a:t>
            </a:r>
            <a:r>
              <a:rPr kumimoji="1" lang="zh-CHT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年透析盛行率與盛行率變化</a:t>
            </a:r>
            <a:r>
              <a:rPr kumimoji="1" lang="en-US" altLang="zh-CHT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rgbClr val="DF7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0" y="1931701"/>
            <a:ext cx="7198399" cy="3862960"/>
          </a:xfrm>
        </p:spPr>
      </p:pic>
      <p:sp>
        <p:nvSpPr>
          <p:cNvPr id="6" name="文字方塊 5"/>
          <p:cNvSpPr txBox="1"/>
          <p:nvPr/>
        </p:nvSpPr>
        <p:spPr>
          <a:xfrm>
            <a:off x="1126676" y="6062999"/>
            <a:ext cx="704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	</a:t>
            </a:r>
          </a:p>
          <a:p>
            <a:r>
              <a:rPr lang="zh-CN" altLang="en-US" sz="1000" dirty="0"/>
              <a:t>透析盛行率</a:t>
            </a:r>
            <a:r>
              <a:rPr lang="en-US" altLang="zh-CN" sz="1000" dirty="0"/>
              <a:t>=</a:t>
            </a:r>
            <a:r>
              <a:rPr lang="zh-CN" altLang="en-US" sz="1000" dirty="0"/>
              <a:t>（當年）透析盛行數</a:t>
            </a:r>
            <a:r>
              <a:rPr lang="en-US" altLang="zh-CN" sz="1000" dirty="0"/>
              <a:t>/</a:t>
            </a:r>
            <a:r>
              <a:rPr lang="zh-CN" altLang="en-US" sz="1000" dirty="0"/>
              <a:t>（當年）年底人口數*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4910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透析粗盛行率與年齡標準化盛行率</a:t>
            </a:r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DF7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0" y="1933927"/>
            <a:ext cx="7198399" cy="3858507"/>
          </a:xfrm>
        </p:spPr>
      </p:pic>
      <p:sp>
        <p:nvSpPr>
          <p:cNvPr id="5" name="文字方塊 4"/>
          <p:cNvSpPr txBox="1"/>
          <p:nvPr/>
        </p:nvSpPr>
        <p:spPr>
          <a:xfrm>
            <a:off x="1126676" y="6062999"/>
            <a:ext cx="7044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en-US" altLang="zh-CN" sz="1000" dirty="0"/>
              <a:t>1.	</a:t>
            </a:r>
            <a:r>
              <a:rPr lang="zh-CN" altLang="en-US" sz="1000" dirty="0"/>
              <a:t>透析盛行率</a:t>
            </a:r>
            <a:r>
              <a:rPr lang="en-US" altLang="zh-CN" sz="1000" dirty="0"/>
              <a:t>=</a:t>
            </a:r>
            <a:r>
              <a:rPr lang="zh-CN" altLang="en-US" sz="1000" dirty="0"/>
              <a:t>（當年性別）透析盛行數</a:t>
            </a:r>
            <a:r>
              <a:rPr lang="en-US" altLang="zh-CN" sz="1000" dirty="0"/>
              <a:t>/</a:t>
            </a:r>
            <a:r>
              <a:rPr lang="zh-CN" altLang="en-US" sz="1000" dirty="0"/>
              <a:t>（當年性別）年底人口數*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</a:p>
          <a:p>
            <a:r>
              <a:rPr lang="en-US" altLang="zh-CN" sz="1000" dirty="0"/>
              <a:t>2.	</a:t>
            </a:r>
            <a:r>
              <a:rPr lang="zh-CN" altLang="en-US" sz="1000" dirty="0"/>
              <a:t>以</a:t>
            </a:r>
            <a:r>
              <a:rPr lang="en-US" altLang="zh-CN" sz="1000" dirty="0"/>
              <a:t>WHO 2000</a:t>
            </a:r>
            <a:r>
              <a:rPr lang="zh-CN" altLang="en-US" sz="1000" dirty="0"/>
              <a:t>年世界人口結構進行年齡標準化。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84023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 透析</a:t>
            </a:r>
            <a:r>
              <a:rPr kumimoji="1" lang="zh-TW" altLang="en-US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盛行率</a:t>
            </a:r>
            <a:r>
              <a:rPr kumimoji="1" lang="en-US" altLang="zh-TW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依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性別、年齡</a:t>
            </a:r>
            <a:r>
              <a:rPr kumimoji="1" lang="zh-TW" altLang="en-US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別</a:t>
            </a:r>
            <a:r>
              <a:rPr kumimoji="1" lang="en-US" altLang="zh-TW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DF7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0" y="1933927"/>
            <a:ext cx="7190099" cy="3858507"/>
          </a:xfrm>
        </p:spPr>
      </p:pic>
      <p:sp>
        <p:nvSpPr>
          <p:cNvPr id="5" name="文字方塊 4"/>
          <p:cNvSpPr txBox="1"/>
          <p:nvPr/>
        </p:nvSpPr>
        <p:spPr>
          <a:xfrm>
            <a:off x="1126676" y="6062999"/>
            <a:ext cx="704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透析盛行率</a:t>
            </a:r>
            <a:r>
              <a:rPr lang="en-US" altLang="zh-CN" sz="1000" dirty="0"/>
              <a:t>=</a:t>
            </a:r>
            <a:r>
              <a:rPr lang="zh-CN" altLang="en-US" sz="1000" dirty="0"/>
              <a:t>（當年性別．年齡別）透析盛行數</a:t>
            </a:r>
            <a:r>
              <a:rPr lang="en-US" altLang="zh-CN" sz="1000" dirty="0"/>
              <a:t>/</a:t>
            </a:r>
            <a:r>
              <a:rPr lang="zh-CN" altLang="en-US" sz="1000" dirty="0"/>
              <a:t>（當年性別．年齡別）年底人口數*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09553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透析盛行患者使用腹膜透析的比率</a:t>
            </a:r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rgbClr val="DF7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8" y="1933927"/>
            <a:ext cx="7187823" cy="3858507"/>
          </a:xfrm>
        </p:spPr>
      </p:pic>
      <p:sp>
        <p:nvSpPr>
          <p:cNvPr id="5" name="文字方塊 4"/>
          <p:cNvSpPr txBox="1"/>
          <p:nvPr/>
        </p:nvSpPr>
        <p:spPr>
          <a:xfrm>
            <a:off x="1126676" y="6062999"/>
            <a:ext cx="704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	</a:t>
            </a:r>
          </a:p>
          <a:p>
            <a:r>
              <a:rPr lang="zh-CN" altLang="en-US" sz="1000" dirty="0"/>
              <a:t>當年度最後一季有使用過腹膜透析方式就算使用腹膜透析。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8842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143000"/>
          </a:xfrm>
          <a:noFill/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無糖尿病透析盛行患者使用腹膜透析的比率</a:t>
            </a:r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DF7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" y="1933927"/>
            <a:ext cx="7185950" cy="3858507"/>
          </a:xfrm>
        </p:spPr>
      </p:pic>
      <p:sp>
        <p:nvSpPr>
          <p:cNvPr id="5" name="文字方塊 4"/>
          <p:cNvSpPr txBox="1"/>
          <p:nvPr/>
        </p:nvSpPr>
        <p:spPr>
          <a:xfrm>
            <a:off x="1126676" y="6062999"/>
            <a:ext cx="704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	</a:t>
            </a:r>
          </a:p>
          <a:p>
            <a:r>
              <a:rPr lang="zh-CN" altLang="en-US" sz="1000" dirty="0"/>
              <a:t>當年度最後一季有使用過腹膜透析方式就算使用腹膜透析。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9174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33739" cy="1143000"/>
          </a:xfrm>
          <a:noFill/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60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歲以下且無糖尿病之透析盛行</a:t>
            </a:r>
            <a:r>
              <a:rPr kumimoji="1" lang="zh-TW" altLang="en-US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患者</a:t>
            </a:r>
            <a:r>
              <a:rPr kumimoji="1" lang="en-US" altLang="zh-TW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使用腹膜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透析的比率</a:t>
            </a:r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>
                <a:solidFill>
                  <a:srgbClr val="DF7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DF7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4" y="1933927"/>
            <a:ext cx="7185950" cy="3858506"/>
          </a:xfrm>
        </p:spPr>
      </p:pic>
      <p:sp>
        <p:nvSpPr>
          <p:cNvPr id="5" name="文字方塊 4"/>
          <p:cNvSpPr txBox="1"/>
          <p:nvPr/>
        </p:nvSpPr>
        <p:spPr>
          <a:xfrm>
            <a:off x="1126676" y="6062999"/>
            <a:ext cx="704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	</a:t>
            </a:r>
          </a:p>
          <a:p>
            <a:r>
              <a:rPr lang="zh-CN" altLang="en-US" sz="1000" dirty="0"/>
              <a:t>當年度最後一季有使用過腹膜透析方式就算使用腹膜透析。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52530130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預設佈景主題.thmx</Template>
  <TotalTime>338</TotalTime>
  <Words>217</Words>
  <Application>Microsoft Macintosh PowerPoint</Application>
  <PresentationFormat>如螢幕大小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預設佈景主題</vt:lpstr>
      <vt:lpstr>PowerPoint 簡報</vt:lpstr>
      <vt:lpstr>2014年透析盛行患者之透析年數分布(%)</vt:lpstr>
      <vt:lpstr>2014年透析盛行患者之透析年數分布(%) (依年齡別)</vt:lpstr>
      <vt:lpstr>2000-2014年透析盛行率與盛行率變化(%)</vt:lpstr>
      <vt:lpstr>透析粗盛行率與年齡標準化盛行率(依性別)</vt:lpstr>
      <vt:lpstr> 透析盛行率(依性別、年齡別)</vt:lpstr>
      <vt:lpstr>透析盛行患者使用腹膜透析的比率(%)</vt:lpstr>
      <vt:lpstr>無糖尿病透析盛行患者使用腹膜透析的比率(%)(依年齡別)</vt:lpstr>
      <vt:lpstr>60歲以下且無糖尿病之透析盛行患者 使用腹膜透析的比率(%)(依性別)</vt:lpstr>
      <vt:lpstr>透析盛行患者有糖尿病比率(%)</vt:lpstr>
      <vt:lpstr>透析盛行患者有糖尿病比率(%)(依年齡別）</vt:lpstr>
      <vt:lpstr>2012-2014年台灣地區平均透析盛行率</vt:lpstr>
      <vt:lpstr>2012-2014年台灣地區年齡 標準化平均透析盛行率</vt:lpstr>
      <vt:lpstr>2012-2014年台灣地區平均透析盛行率</vt:lpstr>
      <vt:lpstr>2012-2014年台灣地區性別年齡 標準化平均透析盛行率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 mac</dc:creator>
  <cp:lastModifiedBy>mac mac</cp:lastModifiedBy>
  <cp:revision>48</cp:revision>
  <dcterms:created xsi:type="dcterms:W3CDTF">2017-05-26T08:06:04Z</dcterms:created>
  <dcterms:modified xsi:type="dcterms:W3CDTF">2017-07-12T08:15:22Z</dcterms:modified>
</cp:coreProperties>
</file>